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6" r:id="rId2"/>
  </p:sldMasterIdLst>
  <p:notesMasterIdLst>
    <p:notesMasterId r:id="rId15"/>
  </p:notesMasterIdLst>
  <p:handoutMasterIdLst>
    <p:handoutMasterId r:id="rId16"/>
  </p:handoutMasterIdLst>
  <p:sldIdLst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7FF"/>
    <a:srgbClr val="9B0875"/>
    <a:srgbClr val="03ABEE"/>
    <a:srgbClr val="09AEEE"/>
    <a:srgbClr val="70316B"/>
    <a:srgbClr val="702D64"/>
    <a:srgbClr val="701A65"/>
    <a:srgbClr val="66185C"/>
    <a:srgbClr val="66105B"/>
    <a:srgbClr val="660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5"/>
    <p:restoredTop sz="94720"/>
  </p:normalViewPr>
  <p:slideViewPr>
    <p:cSldViewPr snapToGrid="0" snapToObjects="1">
      <p:cViewPr varScale="1">
        <p:scale>
          <a:sx n="282" d="100"/>
          <a:sy n="282" d="100"/>
        </p:scale>
        <p:origin x="118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1EC6D-3279-41FA-84E0-111DFA33A709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F5A36-3BA9-4BE3-B64F-0E6B91C75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86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F5A36-3BA9-4BE3-B64F-0E6B91C759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2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12316"/>
            <a:ext cx="9144000" cy="1731184"/>
          </a:xfrm>
          <a:prstGeom prst="rect">
            <a:avLst/>
          </a:prstGeom>
        </p:spPr>
        <p:txBody>
          <a:bodyPr vert="horz" lIns="0" anchor="ctr" anchorCtr="1"/>
          <a:lstStyle>
            <a:lvl1pPr marL="0" indent="0" algn="l">
              <a:buNone/>
              <a:defRPr sz="25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03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25392" y="0"/>
            <a:ext cx="6289340" cy="99617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1" y="996176"/>
            <a:ext cx="9144000" cy="381371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44489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119505-B696-BE02-A78B-04B5BE3BB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B2C0F6-6D24-9F99-E109-703C3C064D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069" y="254775"/>
            <a:ext cx="15875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22AF2B-0598-A52B-8ABB-7CFE92B951B1}"/>
              </a:ext>
            </a:extLst>
          </p:cNvPr>
          <p:cNvSpPr/>
          <p:nvPr userDrawn="1"/>
        </p:nvSpPr>
        <p:spPr>
          <a:xfrm>
            <a:off x="-29737" y="4028378"/>
            <a:ext cx="9203473" cy="1115122"/>
          </a:xfrm>
          <a:prstGeom prst="rect">
            <a:avLst/>
          </a:prstGeom>
          <a:solidFill>
            <a:srgbClr val="02B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5" name="Image 4" descr="Une image contenant texte, Police, Graphique, logo">
            <a:extLst>
              <a:ext uri="{FF2B5EF4-FFF2-40B4-BE49-F238E27FC236}">
                <a16:creationId xmlns:a16="http://schemas.microsoft.com/office/drawing/2014/main" id="{F2E2A6DA-A30D-5162-CCBF-7D5561ED8F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00014" y="201937"/>
            <a:ext cx="1989785" cy="8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C027FA-422B-5C39-9B14-944E78A469A3}"/>
              </a:ext>
            </a:extLst>
          </p:cNvPr>
          <p:cNvSpPr/>
          <p:nvPr userDrawn="1"/>
        </p:nvSpPr>
        <p:spPr>
          <a:xfrm>
            <a:off x="-29737" y="0"/>
            <a:ext cx="9203473" cy="1115122"/>
          </a:xfrm>
          <a:prstGeom prst="rect">
            <a:avLst/>
          </a:prstGeom>
          <a:solidFill>
            <a:srgbClr val="02B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5" name="Image 4" descr="Une image contenant texte, clipart, arts de la table, vaisselle&#10;&#10;Description générée automatiquement">
            <a:extLst>
              <a:ext uri="{FF2B5EF4-FFF2-40B4-BE49-F238E27FC236}">
                <a16:creationId xmlns:a16="http://schemas.microsoft.com/office/drawing/2014/main" id="{E60E15D0-9B15-F24C-022E-1685252D20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57" y="151161"/>
            <a:ext cx="1587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4D8729-0C72-C906-A095-4EAEC8FB33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822604"/>
            <a:ext cx="9144000" cy="1320895"/>
          </a:xfrm>
        </p:spPr>
        <p:txBody>
          <a:bodyPr/>
          <a:lstStyle/>
          <a:p>
            <a:pPr algn="ctr"/>
            <a:r>
              <a:rPr lang="fr-FR" cap="small" dirty="0"/>
              <a:t>Titre du cas clinique</a:t>
            </a:r>
          </a:p>
          <a:p>
            <a:pPr algn="ctr"/>
            <a:r>
              <a:rPr lang="fr-FR" sz="1800" b="0" i="1" dirty="0"/>
              <a:t>En partenariat avec la SCGP et Besins Healthcare</a:t>
            </a:r>
          </a:p>
        </p:txBody>
      </p:sp>
    </p:spTree>
    <p:extLst>
      <p:ext uri="{BB962C8B-B14F-4D97-AF65-F5344CB8AC3E}">
        <p14:creationId xmlns:p14="http://schemas.microsoft.com/office/powerpoint/2010/main" val="361723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Surveillance de la patiente: évolution des symptômes?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Evolution des symptômes?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Examens complémentaires prescrits?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Le traitement initial est-il satisfaisant?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Y a-t-il un désir de grossesse?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Impact de l'âge 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Nouvelles pathologies gynécologiques ou générales associées?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Changement de stratégie thérapeutique envisagé? (justifier et expliquer le traitement et les modalités de surveillance)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Retentissement sur la vie personnelle, professionnelle , sexuelle…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39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Conclusions du cas: TAKE HOME MESSAGES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Que faut il retenir de ce cas?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Quels sont les pièges à éviter?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Quels sont les points clés à aborder avec la patiente tout au long du suivi thérapeutique?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Qu’a-t-on appris des symptômes et la stratégie thérapeutique</a:t>
            </a:r>
            <a:r>
              <a:rPr lang="fr-FR" dirty="0">
                <a:solidFill>
                  <a:srgbClr val="FF0000"/>
                </a:solidFill>
              </a:rPr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58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Références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342900" indent="-342900" algn="l">
              <a:buFont typeface="+mj-lt"/>
              <a:buAutoNum type="arabicPeriod"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20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536" y="0"/>
            <a:ext cx="7284464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Consignes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Ce cas clinique commenté à visée pédagogique devra aborder de façon interactive le bilan et la prise en charge de l’adénomyose.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Toutes les allégations seront référencées en s’appuyant sur les </a:t>
            </a:r>
            <a:r>
              <a:rPr lang="fr-FR" dirty="0" err="1"/>
              <a:t>RCPs</a:t>
            </a:r>
            <a:r>
              <a:rPr lang="fr-FR" dirty="0"/>
              <a:t>, les recommandations des sociétés savantes en France ou à l’international  et les bonnes pratiques en vigueur en 2024.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Pour des raisons pédagogiques et d’interactivité, il est recommandé d’ajouter dans le diaporama du cas clinique des questions et des réponses commentées concernant l’épidémiologie, la physiopathologie , les éventuels diagnostics différentiels ou les pathologies associées et les bonnes pratiques cliniques.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46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1ère consultation : profil patiente et antécédents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Age de la patiente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Motif initial de la consultation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Mode vie (tabagisme, alcool, sport …) et divers (surcharge pondérale, IMC …)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Pathologies intercurrentes / comorbidités 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ATCD personnels ? ATCD gynécologiques et obstétricaux ?, ATCD familiaux et notamment de cancer gynécologique 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Traitement en cours 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Allergies connues?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90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96176"/>
            <a:ext cx="9144001" cy="3813718"/>
          </a:xfrm>
        </p:spPr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Antécédent familial gynécologique ? (cancer, endométriose, fibrome, autre ?)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Date et résultat du dernier frottis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Enfants ? (Age ?). Accouchement ? (voies naturelles ou non ?)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Contraception ? Laquelle et depuis quand 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Règles : abondance ? Durée ?</a:t>
            </a:r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5F4924D-34B8-1B90-C01B-B70B51198C28}"/>
              </a:ext>
            </a:extLst>
          </p:cNvPr>
          <p:cNvSpPr txBox="1">
            <a:spLocks/>
          </p:cNvSpPr>
          <p:nvPr/>
        </p:nvSpPr>
        <p:spPr>
          <a:xfrm>
            <a:off x="1913323" y="0"/>
            <a:ext cx="7230677" cy="996175"/>
          </a:xfrm>
          <a:prstGeom prst="rect">
            <a:avLst/>
          </a:prstGeom>
        </p:spPr>
        <p:txBody>
          <a:bodyPr vert="horz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1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/>
              <a:t>1ère consultation : profil patiente et antécédents (2/2)</a:t>
            </a:r>
          </a:p>
        </p:txBody>
      </p:sp>
    </p:spTree>
    <p:extLst>
      <p:ext uri="{BB962C8B-B14F-4D97-AF65-F5344CB8AC3E}">
        <p14:creationId xmlns:p14="http://schemas.microsoft.com/office/powerpoint/2010/main" val="409089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Histoire de la maladie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Motif principal de la consultation?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Quels symptômes ?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Quelle intensité?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Depuis quand 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Dans quelles circonstances?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Retentissement sur la qualité de vie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Bilans antérieurs si réalisés (examen bio, radio ou autres)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Quels traitements antérieurs (médical et chirurgical) et quelle efficacité 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Retentissement sur la vie personnelle, professionnelle , sexuelle…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Attente(s) spécifique(s) de la patiente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66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Données de l’examen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pPr algn="l"/>
            <a:r>
              <a:rPr lang="fr-FR" dirty="0"/>
              <a:t>Si nécessaire au diagnostic renseigner les données de l’examen clinique: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Toucher vaginal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Palpation mammaire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Examen du col et frottis 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Tension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Poids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Autre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91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Examens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Quelle imagerie initiale (échographie?, IRM ?)?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Résultats?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Examens complémentaires envisagés?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Examens biologiques (si réalisés)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16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Diagnostic(s) différentiel(s)envisagé(s)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Discussion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5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Stratégie thérapeutique envisagée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Désir de grossesse ou non?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Parcours de PMA?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Discuter des stratégies thérapeutiques possibles en fonction de l'âge et du désir de grossesse de la patiente (avantages/inconvénients)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Discuter et justifier un choix thérapeutique initial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Expliquer les modalités du traitement et de surveillance de la patiente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10550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539</Words>
  <Application>Microsoft Macintosh PowerPoint</Application>
  <PresentationFormat>Affichage à l'écran (16:9)</PresentationFormat>
  <Paragraphs>74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Wingdings</vt:lpstr>
      <vt:lpstr>Conception personnalisée</vt:lpstr>
      <vt:lpstr>1_Conception personnalisée</vt:lpstr>
      <vt:lpstr>Présentation PowerPoint</vt:lpstr>
      <vt:lpstr>Consignes</vt:lpstr>
      <vt:lpstr>1ère consultation : profil patiente et antécédents (1/2)</vt:lpstr>
      <vt:lpstr>Présentation PowerPoint</vt:lpstr>
      <vt:lpstr>Histoire de la maladie</vt:lpstr>
      <vt:lpstr>Données de l’examen clinique</vt:lpstr>
      <vt:lpstr>Examens complémentaires</vt:lpstr>
      <vt:lpstr>Diagnostic(s) différentiel(s)envisagé(s)</vt:lpstr>
      <vt:lpstr>Stratégie thérapeutique envisagée</vt:lpstr>
      <vt:lpstr>Surveillance de la patiente: évolution des symptômes?</vt:lpstr>
      <vt:lpstr>Conclusions du cas: TAKE HOME MESSAGES</vt:lpstr>
      <vt:lpstr>Références bibliographiques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Laetitia Passedat</cp:lastModifiedBy>
  <cp:revision>40</cp:revision>
  <dcterms:created xsi:type="dcterms:W3CDTF">2019-04-29T10:49:20Z</dcterms:created>
  <dcterms:modified xsi:type="dcterms:W3CDTF">2024-03-18T10:14:09Z</dcterms:modified>
</cp:coreProperties>
</file>