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66" r:id="rId2"/>
  </p:sldMasterIdLst>
  <p:handoutMasterIdLst>
    <p:handoutMasterId r:id="rId15"/>
  </p:handoutMasterIdLst>
  <p:sldIdLst>
    <p:sldId id="468" r:id="rId3"/>
    <p:sldId id="469" r:id="rId4"/>
    <p:sldId id="470" r:id="rId5"/>
    <p:sldId id="471" r:id="rId6"/>
    <p:sldId id="472" r:id="rId7"/>
    <p:sldId id="473" r:id="rId8"/>
    <p:sldId id="474" r:id="rId9"/>
    <p:sldId id="475" r:id="rId10"/>
    <p:sldId id="476" r:id="rId11"/>
    <p:sldId id="477" r:id="rId12"/>
    <p:sldId id="478" r:id="rId13"/>
    <p:sldId id="479" r:id="rId14"/>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7FF"/>
    <a:srgbClr val="9B0875"/>
    <a:srgbClr val="03ABEE"/>
    <a:srgbClr val="09AEEE"/>
    <a:srgbClr val="70316B"/>
    <a:srgbClr val="702D64"/>
    <a:srgbClr val="701A65"/>
    <a:srgbClr val="66185C"/>
    <a:srgbClr val="66105B"/>
    <a:srgbClr val="6608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6"/>
    <p:restoredTop sz="94708"/>
  </p:normalViewPr>
  <p:slideViewPr>
    <p:cSldViewPr snapToGrid="0" snapToObjects="1">
      <p:cViewPr varScale="1">
        <p:scale>
          <a:sx n="206" d="100"/>
          <a:sy n="206" d="100"/>
        </p:scale>
        <p:origin x="1984"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4A3155-55A5-5D44-834B-F455CBE24D99}" type="datetimeFigureOut">
              <a:rPr lang="fr-FR" smtClean="0"/>
              <a:t>28/03/2023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533728-3C10-5046-9B11-B82A16BC2E04}" type="slidenum">
              <a:rPr lang="fr-FR" smtClean="0"/>
              <a:t>‹N°›</a:t>
            </a:fld>
            <a:endParaRPr lang="fr-FR"/>
          </a:p>
        </p:txBody>
      </p:sp>
    </p:spTree>
    <p:extLst>
      <p:ext uri="{BB962C8B-B14F-4D97-AF65-F5344CB8AC3E}">
        <p14:creationId xmlns:p14="http://schemas.microsoft.com/office/powerpoint/2010/main" val="6447088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8"/>
          <p:cNvSpPr>
            <a:spLocks noGrp="1"/>
          </p:cNvSpPr>
          <p:nvPr>
            <p:ph type="body" sz="quarter" idx="11" hasCustomPrompt="1"/>
          </p:nvPr>
        </p:nvSpPr>
        <p:spPr>
          <a:xfrm>
            <a:off x="0" y="3412316"/>
            <a:ext cx="9144000" cy="1731184"/>
          </a:xfrm>
          <a:prstGeom prst="rect">
            <a:avLst/>
          </a:prstGeom>
        </p:spPr>
        <p:txBody>
          <a:bodyPr vert="horz" lIns="0" anchor="ctr" anchorCtr="1"/>
          <a:lstStyle>
            <a:lvl1pPr marL="0" indent="0" algn="l">
              <a:buNone/>
              <a:defRPr sz="2500" b="1" i="0" baseline="0">
                <a:solidFill>
                  <a:schemeClr val="bg1"/>
                </a:solidFill>
                <a:latin typeface="+mj-lt"/>
              </a:defRPr>
            </a:lvl1pPr>
          </a:lstStyle>
          <a:p>
            <a:pPr lvl="0"/>
            <a:r>
              <a:rPr lang="fr-FR" dirty="0"/>
              <a:t>TITRE DE VOTRE PRÉSENTATION</a:t>
            </a:r>
          </a:p>
        </p:txBody>
      </p:sp>
    </p:spTree>
    <p:extLst>
      <p:ext uri="{BB962C8B-B14F-4D97-AF65-F5344CB8AC3E}">
        <p14:creationId xmlns:p14="http://schemas.microsoft.com/office/powerpoint/2010/main" val="87030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925392" y="0"/>
            <a:ext cx="6289340" cy="996175"/>
          </a:xfrm>
          <a:prstGeom prst="rect">
            <a:avLst/>
          </a:prstGeom>
        </p:spPr>
        <p:txBody>
          <a:bodyPr vert="horz" anchor="ctr" anchorCtr="0"/>
          <a:lstStyle>
            <a:lvl1pPr algn="l">
              <a:defRPr sz="2400" b="1" i="0" baseline="0">
                <a:solidFill>
                  <a:schemeClr val="bg1"/>
                </a:solidFill>
              </a:defRPr>
            </a:lvl1pPr>
          </a:lstStyle>
          <a:p>
            <a:r>
              <a:rPr lang="fr-FR" dirty="0"/>
              <a:t>TITRE DE VOTRE PRÉSENTATION</a:t>
            </a:r>
          </a:p>
        </p:txBody>
      </p:sp>
      <p:sp>
        <p:nvSpPr>
          <p:cNvPr id="4" name="Espace réservé du contenu 3"/>
          <p:cNvSpPr>
            <a:spLocks noGrp="1"/>
          </p:cNvSpPr>
          <p:nvPr>
            <p:ph sz="quarter" idx="10" hasCustomPrompt="1"/>
          </p:nvPr>
        </p:nvSpPr>
        <p:spPr>
          <a:xfrm>
            <a:off x="1" y="996176"/>
            <a:ext cx="9144000" cy="3813718"/>
          </a:xfrm>
          <a:prstGeom prst="rect">
            <a:avLst/>
          </a:prstGeom>
        </p:spPr>
        <p:txBody>
          <a:bodyPr vert="horz" anchor="ctr" anchorCtr="0"/>
          <a:lstStyle>
            <a:lvl1pPr marL="0" indent="0" algn="l">
              <a:buNone/>
              <a:defRPr sz="1700"/>
            </a:lvl1pPr>
          </a:lstStyle>
          <a:p>
            <a:pPr lvl="0"/>
            <a:r>
              <a:rPr lang="fr-FR" dirty="0"/>
              <a:t>ZONE TEXT</a:t>
            </a:r>
          </a:p>
        </p:txBody>
      </p:sp>
    </p:spTree>
    <p:extLst>
      <p:ext uri="{BB962C8B-B14F-4D97-AF65-F5344CB8AC3E}">
        <p14:creationId xmlns:p14="http://schemas.microsoft.com/office/powerpoint/2010/main" val="444895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119505-B696-BE02-A78B-04B5BE3BB935}"/>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6" name="Image 5">
            <a:extLst>
              <a:ext uri="{FF2B5EF4-FFF2-40B4-BE49-F238E27FC236}">
                <a16:creationId xmlns:a16="http://schemas.microsoft.com/office/drawing/2014/main" id="{44B2C0F6-6D24-9F99-E109-703C3C064D67}"/>
              </a:ext>
            </a:extLst>
          </p:cNvPr>
          <p:cNvPicPr>
            <a:picLocks noChangeAspect="1"/>
          </p:cNvPicPr>
          <p:nvPr userDrawn="1"/>
        </p:nvPicPr>
        <p:blipFill>
          <a:blip r:embed="rId4"/>
          <a:stretch>
            <a:fillRect/>
          </a:stretch>
        </p:blipFill>
        <p:spPr>
          <a:xfrm>
            <a:off x="299069" y="254775"/>
            <a:ext cx="1587500" cy="812800"/>
          </a:xfrm>
          <a:prstGeom prst="rect">
            <a:avLst/>
          </a:prstGeom>
        </p:spPr>
      </p:pic>
      <p:sp>
        <p:nvSpPr>
          <p:cNvPr id="7" name="Rectangle 6">
            <a:extLst>
              <a:ext uri="{FF2B5EF4-FFF2-40B4-BE49-F238E27FC236}">
                <a16:creationId xmlns:a16="http://schemas.microsoft.com/office/drawing/2014/main" id="{2122AF2B-0598-A52B-8ABB-7CFE92B951B1}"/>
              </a:ext>
            </a:extLst>
          </p:cNvPr>
          <p:cNvSpPr/>
          <p:nvPr userDrawn="1"/>
        </p:nvSpPr>
        <p:spPr>
          <a:xfrm>
            <a:off x="-29737" y="4028378"/>
            <a:ext cx="9203473" cy="1115122"/>
          </a:xfrm>
          <a:prstGeom prst="rect">
            <a:avLst/>
          </a:prstGeom>
          <a:solidFill>
            <a:srgbClr val="02B7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 </a:t>
            </a:r>
          </a:p>
        </p:txBody>
      </p:sp>
      <p:pic>
        <p:nvPicPr>
          <p:cNvPr id="5" name="Image 4" descr="Une image contenant texte, personne, sport, natation&#10;&#10;Description générée automatiquement">
            <a:extLst>
              <a:ext uri="{FF2B5EF4-FFF2-40B4-BE49-F238E27FC236}">
                <a16:creationId xmlns:a16="http://schemas.microsoft.com/office/drawing/2014/main" id="{0C23B5CF-6521-542A-6158-79D311C867FF}"/>
              </a:ext>
            </a:extLst>
          </p:cNvPr>
          <p:cNvPicPr>
            <a:picLocks noChangeAspect="1"/>
          </p:cNvPicPr>
          <p:nvPr userDrawn="1"/>
        </p:nvPicPr>
        <p:blipFill>
          <a:blip r:embed="rId5"/>
          <a:stretch>
            <a:fillRect/>
          </a:stretch>
        </p:blipFill>
        <p:spPr>
          <a:xfrm>
            <a:off x="7731890" y="252694"/>
            <a:ext cx="1113041" cy="1113041"/>
          </a:xfrm>
          <a:prstGeom prst="rect">
            <a:avLst/>
          </a:prstGeom>
        </p:spPr>
      </p:pic>
    </p:spTree>
    <p:extLst>
      <p:ext uri="{BB962C8B-B14F-4D97-AF65-F5344CB8AC3E}">
        <p14:creationId xmlns:p14="http://schemas.microsoft.com/office/powerpoint/2010/main" val="45815660"/>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C027FA-422B-5C39-9B14-944E78A469A3}"/>
              </a:ext>
            </a:extLst>
          </p:cNvPr>
          <p:cNvSpPr/>
          <p:nvPr userDrawn="1"/>
        </p:nvSpPr>
        <p:spPr>
          <a:xfrm>
            <a:off x="-29737" y="0"/>
            <a:ext cx="9203473" cy="1115122"/>
          </a:xfrm>
          <a:prstGeom prst="rect">
            <a:avLst/>
          </a:prstGeom>
          <a:solidFill>
            <a:srgbClr val="02B7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 </a:t>
            </a:r>
          </a:p>
        </p:txBody>
      </p:sp>
      <p:pic>
        <p:nvPicPr>
          <p:cNvPr id="5" name="Image 4" descr="Une image contenant texte, clipart, arts de la table, vaisselle&#10;&#10;Description générée automatiquement">
            <a:extLst>
              <a:ext uri="{FF2B5EF4-FFF2-40B4-BE49-F238E27FC236}">
                <a16:creationId xmlns:a16="http://schemas.microsoft.com/office/drawing/2014/main" id="{E60E15D0-9B15-F24C-022E-1685252D2008}"/>
              </a:ext>
            </a:extLst>
          </p:cNvPr>
          <p:cNvPicPr>
            <a:picLocks noChangeAspect="1"/>
          </p:cNvPicPr>
          <p:nvPr userDrawn="1"/>
        </p:nvPicPr>
        <p:blipFill>
          <a:blip r:embed="rId3"/>
          <a:stretch>
            <a:fillRect/>
          </a:stretch>
        </p:blipFill>
        <p:spPr>
          <a:xfrm>
            <a:off x="187557" y="151161"/>
            <a:ext cx="1587500" cy="812800"/>
          </a:xfrm>
          <a:prstGeom prst="rect">
            <a:avLst/>
          </a:prstGeom>
        </p:spPr>
      </p:pic>
    </p:spTree>
    <p:extLst>
      <p:ext uri="{BB962C8B-B14F-4D97-AF65-F5344CB8AC3E}">
        <p14:creationId xmlns:p14="http://schemas.microsoft.com/office/powerpoint/2010/main" val="3391712340"/>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4D8729-0C72-C906-A095-4EAEC8FB3347}"/>
              </a:ext>
            </a:extLst>
          </p:cNvPr>
          <p:cNvSpPr>
            <a:spLocks noGrp="1"/>
          </p:cNvSpPr>
          <p:nvPr>
            <p:ph type="body" sz="quarter" idx="11"/>
          </p:nvPr>
        </p:nvSpPr>
        <p:spPr>
          <a:xfrm>
            <a:off x="0" y="3822604"/>
            <a:ext cx="9144000" cy="1320895"/>
          </a:xfrm>
        </p:spPr>
        <p:txBody>
          <a:bodyPr/>
          <a:lstStyle/>
          <a:p>
            <a:pPr algn="ctr"/>
            <a:r>
              <a:rPr lang="fr-FR" cap="small" dirty="0"/>
              <a:t>Titre du cas clinique</a:t>
            </a:r>
          </a:p>
          <a:p>
            <a:pPr algn="ctr"/>
            <a:r>
              <a:rPr lang="fr-FR" sz="1800" b="0" i="1" dirty="0"/>
              <a:t>En partenariat avec la SCGP et Besins Healthcare France</a:t>
            </a:r>
          </a:p>
        </p:txBody>
      </p:sp>
    </p:spTree>
    <p:extLst>
      <p:ext uri="{BB962C8B-B14F-4D97-AF65-F5344CB8AC3E}">
        <p14:creationId xmlns:p14="http://schemas.microsoft.com/office/powerpoint/2010/main" val="361723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Surveillance de la patiente: évolution des symptômes?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Evolution des symptômes?</a:t>
            </a:r>
          </a:p>
          <a:p>
            <a:pPr marL="285750" indent="-285750" algn="l">
              <a:buFont typeface="Wingdings" panose="05000000000000000000" pitchFamily="2" charset="2"/>
              <a:buChar char="§"/>
            </a:pPr>
            <a:r>
              <a:rPr lang="fr-FR" dirty="0"/>
              <a:t>Examens complémentaires prescrits?</a:t>
            </a:r>
          </a:p>
          <a:p>
            <a:pPr marL="285750" indent="-285750" algn="l">
              <a:buFont typeface="Wingdings" panose="05000000000000000000" pitchFamily="2" charset="2"/>
              <a:buChar char="§"/>
            </a:pPr>
            <a:r>
              <a:rPr lang="fr-FR" dirty="0"/>
              <a:t>Le traitement initial est-il satisfaisant?</a:t>
            </a:r>
          </a:p>
          <a:p>
            <a:pPr marL="285750" indent="-285750" algn="l">
              <a:buFont typeface="Wingdings" panose="05000000000000000000" pitchFamily="2" charset="2"/>
              <a:buChar char="§"/>
            </a:pPr>
            <a:r>
              <a:rPr lang="fr-FR" dirty="0"/>
              <a:t>Y a-t-il un désir de grossesse?</a:t>
            </a:r>
          </a:p>
          <a:p>
            <a:pPr marL="285750" indent="-285750" algn="l">
              <a:buFont typeface="Wingdings" panose="05000000000000000000" pitchFamily="2" charset="2"/>
              <a:buChar char="§"/>
            </a:pPr>
            <a:r>
              <a:rPr lang="fr-FR" dirty="0"/>
              <a:t>Impact de l'âge ?</a:t>
            </a:r>
          </a:p>
          <a:p>
            <a:pPr marL="285750" indent="-285750" algn="l">
              <a:buFont typeface="Wingdings" panose="05000000000000000000" pitchFamily="2" charset="2"/>
              <a:buChar char="§"/>
            </a:pPr>
            <a:r>
              <a:rPr lang="fr-FR" dirty="0"/>
              <a:t>Nouvelles pathologies gynécologiques ou générales associées?</a:t>
            </a:r>
          </a:p>
          <a:p>
            <a:pPr marL="285750" indent="-285750" algn="l">
              <a:buFont typeface="Wingdings" panose="05000000000000000000" pitchFamily="2" charset="2"/>
              <a:buChar char="§"/>
            </a:pPr>
            <a:r>
              <a:rPr lang="fr-FR" dirty="0"/>
              <a:t>Changement de stratégie thérapeutique envisagé? (justifier et expliquer le traitement et les modalités de surveillance)</a:t>
            </a:r>
          </a:p>
          <a:p>
            <a:endParaRPr lang="fr-FR" dirty="0"/>
          </a:p>
        </p:txBody>
      </p:sp>
    </p:spTree>
    <p:extLst>
      <p:ext uri="{BB962C8B-B14F-4D97-AF65-F5344CB8AC3E}">
        <p14:creationId xmlns:p14="http://schemas.microsoft.com/office/powerpoint/2010/main" val="264939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Conclusions du cas: TAKE HOME MESSAGES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Que faut il retenir de ce cas?</a:t>
            </a:r>
          </a:p>
          <a:p>
            <a:pPr marL="285750" indent="-285750" algn="l">
              <a:buFont typeface="Wingdings" panose="05000000000000000000" pitchFamily="2" charset="2"/>
              <a:buChar char="§"/>
            </a:pPr>
            <a:r>
              <a:rPr lang="fr-FR" dirty="0"/>
              <a:t>Quels sont les pièges à éviter?</a:t>
            </a:r>
          </a:p>
          <a:p>
            <a:pPr marL="285750" indent="-285750" algn="l">
              <a:buFont typeface="Wingdings" panose="05000000000000000000" pitchFamily="2" charset="2"/>
              <a:buChar char="§"/>
            </a:pPr>
            <a:r>
              <a:rPr lang="fr-FR" dirty="0"/>
              <a:t>Quels sont les points clés à aborder avec la patiente tout au long du suivi thérapeutique?</a:t>
            </a:r>
          </a:p>
          <a:p>
            <a:pPr marL="285750" indent="-285750" algn="l">
              <a:buFont typeface="Wingdings" panose="05000000000000000000" pitchFamily="2" charset="2"/>
              <a:buChar char="§"/>
            </a:pPr>
            <a:r>
              <a:rPr lang="fr-FR" dirty="0"/>
              <a:t>Qu’a-t-on appris des symptômes et la stratégie thérapeutique</a:t>
            </a:r>
          </a:p>
          <a:p>
            <a:endParaRPr lang="fr-FR" dirty="0"/>
          </a:p>
        </p:txBody>
      </p:sp>
    </p:spTree>
    <p:extLst>
      <p:ext uri="{BB962C8B-B14F-4D97-AF65-F5344CB8AC3E}">
        <p14:creationId xmlns:p14="http://schemas.microsoft.com/office/powerpoint/2010/main" val="49158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Références bibliographiques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342900" indent="-342900" algn="l">
              <a:buFont typeface="+mj-lt"/>
              <a:buAutoNum type="arabicPeriod"/>
            </a:pPr>
            <a:r>
              <a:rPr lang="fr-FR" dirty="0"/>
              <a:t> </a:t>
            </a:r>
          </a:p>
          <a:p>
            <a:endParaRPr lang="fr-FR" dirty="0"/>
          </a:p>
        </p:txBody>
      </p:sp>
    </p:spTree>
    <p:extLst>
      <p:ext uri="{BB962C8B-B14F-4D97-AF65-F5344CB8AC3E}">
        <p14:creationId xmlns:p14="http://schemas.microsoft.com/office/powerpoint/2010/main" val="252420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859536" y="0"/>
            <a:ext cx="7284464" cy="996175"/>
          </a:xfrm>
        </p:spPr>
        <p:txBody>
          <a:bodyPr anchor="ctr" anchorCtr="0"/>
          <a:lstStyle/>
          <a:p>
            <a:pPr algn="l"/>
            <a:r>
              <a:rPr lang="fr-FR" sz="2400" dirty="0"/>
              <a:t>Consignes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just">
              <a:buFont typeface="Wingdings" panose="05000000000000000000" pitchFamily="2" charset="2"/>
              <a:buChar char="§"/>
            </a:pPr>
            <a:r>
              <a:rPr lang="fr-FR" dirty="0"/>
              <a:t>Ce cas clinique commenté à visée pédagogique devra aborder de façon interactive le bilan et la prise en charge du fibrome utérin</a:t>
            </a:r>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dirty="0"/>
              <a:t>Toutes les allégations seront référencées en s’appuyant sur les </a:t>
            </a:r>
            <a:r>
              <a:rPr lang="fr-FR" dirty="0" err="1"/>
              <a:t>RCPs</a:t>
            </a:r>
            <a:r>
              <a:rPr lang="fr-FR" dirty="0"/>
              <a:t>, les recommandations des sociétés savantes et les bonnes pratiques en vigueur en 2023 </a:t>
            </a:r>
          </a:p>
          <a:p>
            <a:pPr marL="285750" indent="-285750" algn="just">
              <a:buFont typeface="Wingdings" panose="05000000000000000000" pitchFamily="2" charset="2"/>
              <a:buChar char="§"/>
            </a:pPr>
            <a:endParaRPr lang="fr-FR" dirty="0"/>
          </a:p>
          <a:p>
            <a:pPr marL="285750" indent="-285750" algn="just">
              <a:buFont typeface="Wingdings" panose="05000000000000000000" pitchFamily="2" charset="2"/>
              <a:buChar char="§"/>
            </a:pPr>
            <a:r>
              <a:rPr lang="fr-FR" dirty="0"/>
              <a:t>Pour des raisons pédagogiques et d’interactivité, il est recommandé d’ajouter dans le diaporama du cas clinique des questions et des réponses commentées concernant l’épidémiologie, la physiopathologie et les bonnes pratiques cliniques</a:t>
            </a:r>
          </a:p>
          <a:p>
            <a:endParaRPr lang="fr-FR" dirty="0"/>
          </a:p>
        </p:txBody>
      </p:sp>
    </p:spTree>
    <p:extLst>
      <p:ext uri="{BB962C8B-B14F-4D97-AF65-F5344CB8AC3E}">
        <p14:creationId xmlns:p14="http://schemas.microsoft.com/office/powerpoint/2010/main" val="333846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1ère consultation : profil patiente et antécédents (1/2)</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Age de la patiente </a:t>
            </a:r>
          </a:p>
          <a:p>
            <a:pPr marL="285750" indent="-285750" algn="l">
              <a:buFont typeface="Wingdings" panose="05000000000000000000" pitchFamily="2" charset="2"/>
              <a:buChar char="§"/>
            </a:pPr>
            <a:r>
              <a:rPr lang="fr-FR" dirty="0"/>
              <a:t>Motif initial de la consultation</a:t>
            </a:r>
          </a:p>
          <a:p>
            <a:pPr marL="285750" indent="-285750" algn="l">
              <a:buFont typeface="Wingdings" panose="05000000000000000000" pitchFamily="2" charset="2"/>
              <a:buChar char="§"/>
            </a:pPr>
            <a:r>
              <a:rPr lang="fr-FR" dirty="0"/>
              <a:t>Mode vie (tabagisme, alcool, sport …) et divers (surcharge pondérale, IMC …)</a:t>
            </a:r>
          </a:p>
          <a:p>
            <a:pPr marL="285750" indent="-285750" algn="l">
              <a:buFont typeface="Wingdings" panose="05000000000000000000" pitchFamily="2" charset="2"/>
              <a:buChar char="§"/>
            </a:pPr>
            <a:r>
              <a:rPr lang="fr-FR" dirty="0"/>
              <a:t>Pathologies intercurrentes / comorbidités ?</a:t>
            </a:r>
          </a:p>
          <a:p>
            <a:pPr marL="285750" indent="-285750" algn="l">
              <a:buFont typeface="Wingdings" panose="05000000000000000000" pitchFamily="2" charset="2"/>
              <a:buChar char="§"/>
            </a:pPr>
            <a:r>
              <a:rPr lang="fr-FR" dirty="0"/>
              <a:t>ATCD personnels ? ATCD gynécologiques et obstétricaux ?, ATCD familiaux et notamment de cancer gynécologique ?</a:t>
            </a:r>
          </a:p>
          <a:p>
            <a:pPr marL="285750" indent="-285750" algn="l">
              <a:buFont typeface="Wingdings" panose="05000000000000000000" pitchFamily="2" charset="2"/>
              <a:buChar char="§"/>
            </a:pPr>
            <a:r>
              <a:rPr lang="fr-FR" dirty="0"/>
              <a:t>Traitement en cours ?</a:t>
            </a:r>
          </a:p>
          <a:p>
            <a:pPr marL="285750" indent="-285750" algn="l">
              <a:buFont typeface="Wingdings" panose="05000000000000000000" pitchFamily="2" charset="2"/>
              <a:buChar char="§"/>
            </a:pPr>
            <a:r>
              <a:rPr lang="fr-FR" dirty="0"/>
              <a:t>Allergies connues?</a:t>
            </a:r>
          </a:p>
          <a:p>
            <a:endParaRPr lang="fr-FR" dirty="0"/>
          </a:p>
        </p:txBody>
      </p:sp>
    </p:spTree>
    <p:extLst>
      <p:ext uri="{BB962C8B-B14F-4D97-AF65-F5344CB8AC3E}">
        <p14:creationId xmlns:p14="http://schemas.microsoft.com/office/powerpoint/2010/main" val="140190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a:xfrm>
            <a:off x="0" y="996176"/>
            <a:ext cx="9144001" cy="3813718"/>
          </a:xfrm>
        </p:spPr>
        <p:txBody>
          <a:bodyPr anchor="ctr" anchorCtr="0"/>
          <a:lstStyle/>
          <a:p>
            <a:pPr marL="285750" indent="-285750" algn="l">
              <a:buFont typeface="Wingdings" panose="05000000000000000000" pitchFamily="2" charset="2"/>
              <a:buChar char="§"/>
            </a:pPr>
            <a:r>
              <a:rPr lang="fr-FR" dirty="0"/>
              <a:t>Antécédent familial gynécologique ? (cancer, endométriose, fibrome, autre ?)</a:t>
            </a:r>
          </a:p>
          <a:p>
            <a:pPr marL="285750" indent="-285750" algn="l">
              <a:buFont typeface="Wingdings" panose="05000000000000000000" pitchFamily="2" charset="2"/>
              <a:buChar char="§"/>
            </a:pPr>
            <a:r>
              <a:rPr lang="fr-FR" dirty="0"/>
              <a:t>Date et résultat du dernier frottis</a:t>
            </a:r>
          </a:p>
          <a:p>
            <a:pPr marL="285750" indent="-285750" algn="l">
              <a:buFont typeface="Wingdings" panose="05000000000000000000" pitchFamily="2" charset="2"/>
              <a:buChar char="§"/>
            </a:pPr>
            <a:r>
              <a:rPr lang="fr-FR" dirty="0"/>
              <a:t>Enfants ? (Age ?). Accouchement ? (voies naturelles ou non ?)</a:t>
            </a:r>
          </a:p>
          <a:p>
            <a:pPr marL="285750" indent="-285750" algn="l">
              <a:buFont typeface="Wingdings" panose="05000000000000000000" pitchFamily="2" charset="2"/>
              <a:buChar char="§"/>
            </a:pPr>
            <a:r>
              <a:rPr lang="fr-FR" dirty="0"/>
              <a:t>Contraception ? Laquelle et depuis quand ?</a:t>
            </a:r>
          </a:p>
          <a:p>
            <a:pPr marL="285750" indent="-285750" algn="l">
              <a:buFont typeface="Wingdings" panose="05000000000000000000" pitchFamily="2" charset="2"/>
              <a:buChar char="§"/>
            </a:pPr>
            <a:r>
              <a:rPr lang="fr-FR" dirty="0"/>
              <a:t>Règles : abondance ? Durée ?</a:t>
            </a:r>
          </a:p>
          <a:p>
            <a:endParaRPr lang="fr-FR" dirty="0"/>
          </a:p>
        </p:txBody>
      </p:sp>
      <p:sp>
        <p:nvSpPr>
          <p:cNvPr id="6" name="Titre 1">
            <a:extLst>
              <a:ext uri="{FF2B5EF4-FFF2-40B4-BE49-F238E27FC236}">
                <a16:creationId xmlns:a16="http://schemas.microsoft.com/office/drawing/2014/main" id="{B5F4924D-34B8-1B90-C01B-B70B51198C28}"/>
              </a:ext>
            </a:extLst>
          </p:cNvPr>
          <p:cNvSpPr txBox="1">
            <a:spLocks/>
          </p:cNvSpPr>
          <p:nvPr/>
        </p:nvSpPr>
        <p:spPr>
          <a:xfrm>
            <a:off x="1913323" y="0"/>
            <a:ext cx="7230677" cy="996175"/>
          </a:xfrm>
          <a:prstGeom prst="rect">
            <a:avLst/>
          </a:prstGeom>
        </p:spPr>
        <p:txBody>
          <a:bodyPr vert="horz" anchor="ctr" anchorCtr="0"/>
          <a:lstStyle>
            <a:lvl1pPr algn="ctr" defTabSz="457200" rtl="0" eaLnBrk="1" latinLnBrk="0" hangingPunct="1">
              <a:spcBef>
                <a:spcPct val="0"/>
              </a:spcBef>
              <a:buNone/>
              <a:defRPr sz="1400" b="1" i="0" kern="1200" baseline="0">
                <a:solidFill>
                  <a:schemeClr val="bg1"/>
                </a:solidFill>
                <a:latin typeface="+mj-lt"/>
                <a:ea typeface="+mj-ea"/>
                <a:cs typeface="+mj-cs"/>
              </a:defRPr>
            </a:lvl1pPr>
          </a:lstStyle>
          <a:p>
            <a:pPr algn="l"/>
            <a:r>
              <a:rPr lang="fr-FR" sz="2400" dirty="0"/>
              <a:t>1ère consultation : profil patiente et antécédents (2/2)</a:t>
            </a:r>
          </a:p>
        </p:txBody>
      </p:sp>
    </p:spTree>
    <p:extLst>
      <p:ext uri="{BB962C8B-B14F-4D97-AF65-F5344CB8AC3E}">
        <p14:creationId xmlns:p14="http://schemas.microsoft.com/office/powerpoint/2010/main" val="409089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Histoire de la maladie</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Quels symptômes ? </a:t>
            </a:r>
          </a:p>
          <a:p>
            <a:pPr marL="285750" indent="-285750" algn="l">
              <a:buFont typeface="Wingdings" panose="05000000000000000000" pitchFamily="2" charset="2"/>
              <a:buChar char="§"/>
            </a:pPr>
            <a:r>
              <a:rPr lang="fr-FR" dirty="0"/>
              <a:t>Depuis quand ?</a:t>
            </a:r>
          </a:p>
          <a:p>
            <a:pPr marL="285750" indent="-285750" algn="l">
              <a:buFont typeface="Wingdings" panose="05000000000000000000" pitchFamily="2" charset="2"/>
              <a:buChar char="§"/>
            </a:pPr>
            <a:r>
              <a:rPr lang="fr-FR" dirty="0"/>
              <a:t>Dans quelles circonstances?</a:t>
            </a:r>
          </a:p>
          <a:p>
            <a:pPr marL="285750" indent="-285750" algn="l">
              <a:buFont typeface="Wingdings" panose="05000000000000000000" pitchFamily="2" charset="2"/>
              <a:buChar char="§"/>
            </a:pPr>
            <a:r>
              <a:rPr lang="fr-FR" dirty="0"/>
              <a:t>Retentissement sur la qualité de vie</a:t>
            </a:r>
          </a:p>
          <a:p>
            <a:pPr marL="285750" indent="-285750" algn="l">
              <a:buFont typeface="Wingdings" panose="05000000000000000000" pitchFamily="2" charset="2"/>
              <a:buChar char="§"/>
            </a:pPr>
            <a:r>
              <a:rPr lang="fr-FR" dirty="0"/>
              <a:t>Bilans antérieurs si réalisés (examen bio, radio ou autres)</a:t>
            </a:r>
          </a:p>
          <a:p>
            <a:pPr marL="285750" indent="-285750" algn="l">
              <a:buFont typeface="Wingdings" panose="05000000000000000000" pitchFamily="2" charset="2"/>
              <a:buChar char="§"/>
            </a:pPr>
            <a:r>
              <a:rPr lang="fr-FR" dirty="0"/>
              <a:t>Quels traitements antérieurs (médical et chirurgical) et quelle efficacité ?</a:t>
            </a:r>
          </a:p>
          <a:p>
            <a:endParaRPr lang="fr-FR" dirty="0"/>
          </a:p>
        </p:txBody>
      </p:sp>
    </p:spTree>
    <p:extLst>
      <p:ext uri="{BB962C8B-B14F-4D97-AF65-F5344CB8AC3E}">
        <p14:creationId xmlns:p14="http://schemas.microsoft.com/office/powerpoint/2010/main" val="222366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Données de l’examen clinique</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Toucher vaginal</a:t>
            </a:r>
          </a:p>
          <a:p>
            <a:pPr marL="285750" indent="-285750" algn="l">
              <a:buFont typeface="Wingdings" panose="05000000000000000000" pitchFamily="2" charset="2"/>
              <a:buChar char="§"/>
            </a:pPr>
            <a:r>
              <a:rPr lang="fr-FR" dirty="0"/>
              <a:t>Palpation mammaire</a:t>
            </a:r>
          </a:p>
          <a:p>
            <a:pPr marL="285750" indent="-285750" algn="l">
              <a:buFont typeface="Wingdings" panose="05000000000000000000" pitchFamily="2" charset="2"/>
              <a:buChar char="§"/>
            </a:pPr>
            <a:r>
              <a:rPr lang="fr-FR" dirty="0"/>
              <a:t>Examen du col et frottis ?</a:t>
            </a:r>
          </a:p>
          <a:p>
            <a:pPr marL="285750" indent="-285750" algn="l">
              <a:buFont typeface="Wingdings" panose="05000000000000000000" pitchFamily="2" charset="2"/>
              <a:buChar char="§"/>
            </a:pPr>
            <a:r>
              <a:rPr lang="fr-FR" dirty="0"/>
              <a:t>Tension</a:t>
            </a:r>
          </a:p>
          <a:p>
            <a:pPr marL="285750" indent="-285750" algn="l">
              <a:buFont typeface="Wingdings" panose="05000000000000000000" pitchFamily="2" charset="2"/>
              <a:buChar char="§"/>
            </a:pPr>
            <a:r>
              <a:rPr lang="fr-FR" dirty="0"/>
              <a:t>Poids</a:t>
            </a:r>
          </a:p>
          <a:p>
            <a:pPr marL="285750" indent="-285750" algn="l">
              <a:buFont typeface="Wingdings" panose="05000000000000000000" pitchFamily="2" charset="2"/>
              <a:buChar char="§"/>
            </a:pPr>
            <a:r>
              <a:rPr lang="fr-FR" dirty="0"/>
              <a:t>Autre</a:t>
            </a:r>
          </a:p>
          <a:p>
            <a:pPr marL="285750" indent="-285750" algn="l">
              <a:buFont typeface="Wingdings" panose="05000000000000000000" pitchFamily="2" charset="2"/>
              <a:buChar char="§"/>
            </a:pPr>
            <a:r>
              <a:rPr lang="fr-FR" dirty="0"/>
              <a:t>…</a:t>
            </a:r>
          </a:p>
          <a:p>
            <a:endParaRPr lang="fr-FR" dirty="0"/>
          </a:p>
        </p:txBody>
      </p:sp>
    </p:spTree>
    <p:extLst>
      <p:ext uri="{BB962C8B-B14F-4D97-AF65-F5344CB8AC3E}">
        <p14:creationId xmlns:p14="http://schemas.microsoft.com/office/powerpoint/2010/main" val="192991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Examens complémentaires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Quelle imagerie initiale (échographie?, IRM ?)?</a:t>
            </a:r>
          </a:p>
          <a:p>
            <a:pPr marL="285750" indent="-285750" algn="l">
              <a:buFont typeface="Wingdings" panose="05000000000000000000" pitchFamily="2" charset="2"/>
              <a:buChar char="§"/>
            </a:pPr>
            <a:r>
              <a:rPr lang="fr-FR" dirty="0"/>
              <a:t>Résultats?</a:t>
            </a:r>
          </a:p>
          <a:p>
            <a:pPr marL="285750" indent="-285750" algn="l">
              <a:buFont typeface="Wingdings" panose="05000000000000000000" pitchFamily="2" charset="2"/>
              <a:buChar char="§"/>
            </a:pPr>
            <a:r>
              <a:rPr lang="fr-FR" dirty="0"/>
              <a:t>Examens complémentaires envisagés?</a:t>
            </a:r>
          </a:p>
          <a:p>
            <a:pPr marL="285750" indent="-285750" algn="l">
              <a:buFont typeface="Wingdings" panose="05000000000000000000" pitchFamily="2" charset="2"/>
              <a:buChar char="§"/>
            </a:pPr>
            <a:r>
              <a:rPr lang="fr-FR" dirty="0"/>
              <a:t>Examens biologiques (si réalisés)</a:t>
            </a:r>
          </a:p>
          <a:p>
            <a:endParaRPr lang="fr-FR" dirty="0"/>
          </a:p>
        </p:txBody>
      </p:sp>
    </p:spTree>
    <p:extLst>
      <p:ext uri="{BB962C8B-B14F-4D97-AF65-F5344CB8AC3E}">
        <p14:creationId xmlns:p14="http://schemas.microsoft.com/office/powerpoint/2010/main" val="265716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Diagnostic(s) différentiel(s)envisagé(s)</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Discussion</a:t>
            </a:r>
          </a:p>
          <a:p>
            <a:endParaRPr lang="fr-FR" dirty="0"/>
          </a:p>
        </p:txBody>
      </p:sp>
    </p:spTree>
    <p:extLst>
      <p:ext uri="{BB962C8B-B14F-4D97-AF65-F5344CB8AC3E}">
        <p14:creationId xmlns:p14="http://schemas.microsoft.com/office/powerpoint/2010/main" val="11175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2CB14-A567-E0D0-ACAE-22601F3C4A26}"/>
              </a:ext>
            </a:extLst>
          </p:cNvPr>
          <p:cNvSpPr>
            <a:spLocks noGrp="1"/>
          </p:cNvSpPr>
          <p:nvPr>
            <p:ph type="title"/>
          </p:nvPr>
        </p:nvSpPr>
        <p:spPr>
          <a:xfrm>
            <a:off x="1913323" y="0"/>
            <a:ext cx="7230677" cy="996175"/>
          </a:xfrm>
        </p:spPr>
        <p:txBody>
          <a:bodyPr anchor="ctr" anchorCtr="0"/>
          <a:lstStyle/>
          <a:p>
            <a:pPr algn="l"/>
            <a:r>
              <a:rPr lang="fr-FR" sz="2400" dirty="0"/>
              <a:t>Stratégie thérapeutique envisagée</a:t>
            </a:r>
          </a:p>
        </p:txBody>
      </p:sp>
      <p:sp>
        <p:nvSpPr>
          <p:cNvPr id="3" name="Espace réservé du contenu 2">
            <a:extLst>
              <a:ext uri="{FF2B5EF4-FFF2-40B4-BE49-F238E27FC236}">
                <a16:creationId xmlns:a16="http://schemas.microsoft.com/office/drawing/2014/main" id="{0696F779-ACB6-4B83-9B7A-5912CEA73032}"/>
              </a:ext>
            </a:extLst>
          </p:cNvPr>
          <p:cNvSpPr>
            <a:spLocks noGrp="1"/>
          </p:cNvSpPr>
          <p:nvPr>
            <p:ph sz="quarter" idx="10"/>
          </p:nvPr>
        </p:nvSpPr>
        <p:spPr/>
        <p:txBody>
          <a:bodyPr anchor="ctr" anchorCtr="0"/>
          <a:lstStyle/>
          <a:p>
            <a:pPr marL="285750" indent="-285750" algn="l">
              <a:buFont typeface="Wingdings" panose="05000000000000000000" pitchFamily="2" charset="2"/>
              <a:buChar char="§"/>
            </a:pPr>
            <a:r>
              <a:rPr lang="fr-FR" dirty="0"/>
              <a:t>Désir de grossesse ou non?</a:t>
            </a:r>
          </a:p>
          <a:p>
            <a:pPr marL="285750" indent="-285750" algn="l">
              <a:buFont typeface="Wingdings" panose="05000000000000000000" pitchFamily="2" charset="2"/>
              <a:buChar char="§"/>
            </a:pPr>
            <a:r>
              <a:rPr lang="fr-FR" dirty="0"/>
              <a:t>Parcours de PMA?</a:t>
            </a:r>
          </a:p>
          <a:p>
            <a:pPr marL="285750" indent="-285750" algn="l">
              <a:buFont typeface="Wingdings" panose="05000000000000000000" pitchFamily="2" charset="2"/>
              <a:buChar char="§"/>
            </a:pPr>
            <a:r>
              <a:rPr lang="fr-FR" dirty="0"/>
              <a:t>Discuter des stratégies thérapeutiques possibles en fonction de l'âge et du désir de grossesse de la patiente (avantages/inconvénients)</a:t>
            </a:r>
          </a:p>
          <a:p>
            <a:pPr marL="285750" indent="-285750" algn="l">
              <a:buFont typeface="Wingdings" panose="05000000000000000000" pitchFamily="2" charset="2"/>
              <a:buChar char="§"/>
            </a:pPr>
            <a:r>
              <a:rPr lang="fr-FR" dirty="0"/>
              <a:t>Discuter et justifier un choix thérapeutique initial </a:t>
            </a:r>
          </a:p>
          <a:p>
            <a:pPr marL="285750" indent="-285750" algn="l">
              <a:buFont typeface="Wingdings" panose="05000000000000000000" pitchFamily="2" charset="2"/>
              <a:buChar char="§"/>
            </a:pPr>
            <a:r>
              <a:rPr lang="fr-FR" dirty="0"/>
              <a:t>Expliquer les modalités du traitement et de surveillance de la patiente </a:t>
            </a:r>
          </a:p>
          <a:p>
            <a:endParaRPr lang="fr-FR" dirty="0"/>
          </a:p>
        </p:txBody>
      </p:sp>
    </p:spTree>
    <p:extLst>
      <p:ext uri="{BB962C8B-B14F-4D97-AF65-F5344CB8AC3E}">
        <p14:creationId xmlns:p14="http://schemas.microsoft.com/office/powerpoint/2010/main" val="1097105506"/>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TotalTime>
  <Words>471</Words>
  <Application>Microsoft Macintosh PowerPoint</Application>
  <PresentationFormat>Affichage à l'écran (16:9)</PresentationFormat>
  <Paragraphs>65</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12</vt:i4>
      </vt:variant>
    </vt:vector>
  </HeadingPairs>
  <TitlesOfParts>
    <vt:vector size="17" baseType="lpstr">
      <vt:lpstr>Arial</vt:lpstr>
      <vt:lpstr>Calibri</vt:lpstr>
      <vt:lpstr>Wingdings</vt:lpstr>
      <vt:lpstr>Conception personnalisée</vt:lpstr>
      <vt:lpstr>1_Conception personnalisée</vt:lpstr>
      <vt:lpstr>Présentation PowerPoint</vt:lpstr>
      <vt:lpstr>Consignes</vt:lpstr>
      <vt:lpstr>1ère consultation : profil patiente et antécédents (1/2)</vt:lpstr>
      <vt:lpstr>Présentation PowerPoint</vt:lpstr>
      <vt:lpstr>Histoire de la maladie</vt:lpstr>
      <vt:lpstr>Données de l’examen clinique</vt:lpstr>
      <vt:lpstr>Examens complémentaires</vt:lpstr>
      <vt:lpstr>Diagnostic(s) différentiel(s)envisagé(s)</vt:lpstr>
      <vt:lpstr>Stratégie thérapeutique envisagée</vt:lpstr>
      <vt:lpstr>Surveillance de la patiente: évolution des symptômes?</vt:lpstr>
      <vt:lpstr>Conclusions du cas: TAKE HOME MESSAGES</vt:lpstr>
      <vt:lpstr>Références bibliographiques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Arnaud  Saunier</dc:creator>
  <cp:lastModifiedBy>Hugues Hatesse</cp:lastModifiedBy>
  <cp:revision>34</cp:revision>
  <dcterms:created xsi:type="dcterms:W3CDTF">2019-04-29T10:49:20Z</dcterms:created>
  <dcterms:modified xsi:type="dcterms:W3CDTF">2023-03-28T13:35:58Z</dcterms:modified>
</cp:coreProperties>
</file>