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6" r:id="rId2"/>
  </p:sldMasterIdLst>
  <p:notesMasterIdLst>
    <p:notesMasterId r:id="rId24"/>
  </p:notesMasterIdLst>
  <p:handoutMasterIdLst>
    <p:handoutMasterId r:id="rId25"/>
  </p:handoutMasterIdLst>
  <p:sldIdLst>
    <p:sldId id="468" r:id="rId3"/>
    <p:sldId id="470" r:id="rId4"/>
    <p:sldId id="471" r:id="rId5"/>
    <p:sldId id="473" r:id="rId6"/>
    <p:sldId id="485" r:id="rId7"/>
    <p:sldId id="480" r:id="rId8"/>
    <p:sldId id="481" r:id="rId9"/>
    <p:sldId id="486" r:id="rId10"/>
    <p:sldId id="484" r:id="rId11"/>
    <p:sldId id="487" r:id="rId12"/>
    <p:sldId id="482" r:id="rId13"/>
    <p:sldId id="488" r:id="rId14"/>
    <p:sldId id="490" r:id="rId15"/>
    <p:sldId id="489" r:id="rId16"/>
    <p:sldId id="498" r:id="rId17"/>
    <p:sldId id="499" r:id="rId18"/>
    <p:sldId id="493" r:id="rId19"/>
    <p:sldId id="491" r:id="rId20"/>
    <p:sldId id="478" r:id="rId21"/>
    <p:sldId id="479" r:id="rId22"/>
    <p:sldId id="494" r:id="rId2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7FF"/>
    <a:srgbClr val="9B0875"/>
    <a:srgbClr val="03ABEE"/>
    <a:srgbClr val="09AEEE"/>
    <a:srgbClr val="70316B"/>
    <a:srgbClr val="702D64"/>
    <a:srgbClr val="701A65"/>
    <a:srgbClr val="66185C"/>
    <a:srgbClr val="66105B"/>
    <a:srgbClr val="660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8"/>
    <p:restoredTop sz="94651"/>
  </p:normalViewPr>
  <p:slideViewPr>
    <p:cSldViewPr snapToGrid="0" snapToObjects="1">
      <p:cViewPr varScale="1">
        <p:scale>
          <a:sx n="129" d="100"/>
          <a:sy n="129" d="100"/>
        </p:scale>
        <p:origin x="392" y="4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4BBB-15B1-AD41-9B74-150354D85E19}" type="datetimeFigureOut">
              <a:rPr lang="fr-FR" smtClean="0"/>
              <a:t>14/07/2023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E510E-BA02-8847-94DF-1BCBB1C1C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61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 l’histoire commence à 15 semaines plus trois jours d’une troisième grossesse, alors qu’elle consulte pour douleurs pelviennes et fièvre à 15+3SA. La patiente était suivie jusque là en libéral, on complète le dossier, l’écho T1 est sans particularité mais elle rapporte une notion de fibrome, découvert avant la grossesse. </a:t>
            </a:r>
          </a:p>
          <a:p>
            <a:r>
              <a:rPr lang="fr-FR" dirty="0"/>
              <a:t>Ce fibrome est connu depuis un an, mesurant initialement 5cm, de découverte fortuite, elle n’a pas de </a:t>
            </a:r>
            <a:r>
              <a:rPr lang="fr-FR" dirty="0" err="1"/>
              <a:t>symptomes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8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discuter de cette question, il faut d’abord s’interroger sur le comportement du fibrome au cours de la grossesse, si son histoire naturelle se modifie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18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effets de la grossesse sur le myome sont controversés, biais de sélection important </a:t>
            </a:r>
          </a:p>
          <a:p>
            <a:r>
              <a:rPr lang="fr-FR" dirty="0"/>
              <a:t>Beaucoup d’études sur la taille des fibromes en cours de grossesse, données concordantes</a:t>
            </a:r>
          </a:p>
          <a:p>
            <a:r>
              <a:rPr lang="fr-FR" dirty="0"/>
              <a:t>Régression taille T3 : influence progestérone augmentant en cours de grossesse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67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exclut de la discussion l’impact du myome sur l’accouchement (notamment la discussion sur les fibromes </a:t>
            </a:r>
            <a:r>
              <a:rPr lang="fr-FR" dirty="0" err="1"/>
              <a:t>praevia</a:t>
            </a:r>
            <a:r>
              <a:rPr lang="fr-FR" dirty="0"/>
              <a:t>, l’augmentation du </a:t>
            </a:r>
            <a:r>
              <a:rPr lang="fr-FR" dirty="0" err="1"/>
              <a:t>tx</a:t>
            </a:r>
            <a:r>
              <a:rPr lang="fr-FR" dirty="0"/>
              <a:t> de césar, HDD etc)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1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2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8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E510E-BA02-8847-94DF-1BCBB1C1C92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70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12316"/>
            <a:ext cx="9144000" cy="1731184"/>
          </a:xfrm>
          <a:prstGeom prst="rect">
            <a:avLst/>
          </a:prstGeom>
        </p:spPr>
        <p:txBody>
          <a:bodyPr vert="horz" lIns="0" anchor="ctr" anchorCtr="1"/>
          <a:lstStyle>
            <a:lvl1pPr marL="0" indent="0" algn="l">
              <a:buNone/>
              <a:defRPr sz="25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03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25392" y="0"/>
            <a:ext cx="6289340" cy="99617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1" y="996176"/>
            <a:ext cx="9144000" cy="3813718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119505-B696-BE02-A78B-04B5BE3BB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B2C0F6-6D24-9F99-E109-703C3C064D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069" y="254775"/>
            <a:ext cx="15875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22AF2B-0598-A52B-8ABB-7CFE92B951B1}"/>
              </a:ext>
            </a:extLst>
          </p:cNvPr>
          <p:cNvSpPr/>
          <p:nvPr userDrawn="1"/>
        </p:nvSpPr>
        <p:spPr>
          <a:xfrm>
            <a:off x="-29737" y="4028378"/>
            <a:ext cx="9203473" cy="1115122"/>
          </a:xfrm>
          <a:prstGeom prst="rect">
            <a:avLst/>
          </a:prstGeom>
          <a:solidFill>
            <a:srgbClr val="02B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5" name="Image 4" descr="Une image contenant texte, personne, sport, natation&#10;&#10;Description générée automatiquement">
            <a:extLst>
              <a:ext uri="{FF2B5EF4-FFF2-40B4-BE49-F238E27FC236}">
                <a16:creationId xmlns:a16="http://schemas.microsoft.com/office/drawing/2014/main" id="{0C23B5CF-6521-542A-6158-79D311C867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31890" y="252694"/>
            <a:ext cx="1113041" cy="11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C027FA-422B-5C39-9B14-944E78A469A3}"/>
              </a:ext>
            </a:extLst>
          </p:cNvPr>
          <p:cNvSpPr/>
          <p:nvPr userDrawn="1"/>
        </p:nvSpPr>
        <p:spPr>
          <a:xfrm>
            <a:off x="-29737" y="0"/>
            <a:ext cx="9203473" cy="1115122"/>
          </a:xfrm>
          <a:prstGeom prst="rect">
            <a:avLst/>
          </a:prstGeom>
          <a:solidFill>
            <a:srgbClr val="02B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5" name="Image 4" descr="Une image contenant texte, clipart, arts de la table, vaisselle&#10;&#10;Description générée automatiquement">
            <a:extLst>
              <a:ext uri="{FF2B5EF4-FFF2-40B4-BE49-F238E27FC236}">
                <a16:creationId xmlns:a16="http://schemas.microsoft.com/office/drawing/2014/main" id="{E60E15D0-9B15-F24C-022E-1685252D20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57" y="151161"/>
            <a:ext cx="1587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jog.2019.11.8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4D8729-0C72-C906-A095-4EAEC8FB3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822604"/>
            <a:ext cx="9144000" cy="1320895"/>
          </a:xfrm>
        </p:spPr>
        <p:txBody>
          <a:bodyPr/>
          <a:lstStyle/>
          <a:p>
            <a:pPr algn="ctr"/>
            <a:r>
              <a:rPr lang="fr-FR" cap="small" dirty="0"/>
              <a:t>Un fibrome responsable d’une fausse couche tardive</a:t>
            </a:r>
          </a:p>
          <a:p>
            <a:pPr algn="ctr"/>
            <a:r>
              <a:rPr lang="fr-FR" sz="1800" b="0" i="1" dirty="0"/>
              <a:t>En partenariat avec la SCGP et Besins Healthcare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0E03CF-9609-E241-966E-BBE0707DB139}"/>
              </a:ext>
            </a:extLst>
          </p:cNvPr>
          <p:cNvSpPr txBox="1"/>
          <p:nvPr/>
        </p:nvSpPr>
        <p:spPr>
          <a:xfrm>
            <a:off x="7026965" y="3555436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Septembre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F66FB6-2F8B-044C-B471-A09EC1E07EC3}"/>
              </a:ext>
            </a:extLst>
          </p:cNvPr>
          <p:cNvSpPr txBox="1"/>
          <p:nvPr/>
        </p:nvSpPr>
        <p:spPr>
          <a:xfrm>
            <a:off x="79512" y="3555436"/>
            <a:ext cx="42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 FALLER Emilie - PH - CHU de Strasbourg</a:t>
            </a:r>
          </a:p>
        </p:txBody>
      </p:sp>
    </p:spTree>
    <p:extLst>
      <p:ext uri="{BB962C8B-B14F-4D97-AF65-F5344CB8AC3E}">
        <p14:creationId xmlns:p14="http://schemas.microsoft.com/office/powerpoint/2010/main" val="361723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96E4E-315A-AD46-9E0C-9A54E5EF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(3/5)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9D87D-3F78-484E-BFDF-543A44063E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Syndrome inflammatoire en plateau persistant avec GB =14G/L et CRP = 268mg/l</a:t>
            </a:r>
          </a:p>
          <a:p>
            <a:r>
              <a:rPr lang="fr-FR" dirty="0"/>
              <a:t>Modification de l’antibiothérapie par </a:t>
            </a:r>
            <a:r>
              <a:rPr lang="fr-FR" dirty="0" err="1"/>
              <a:t>Cefotaxime</a:t>
            </a:r>
            <a:r>
              <a:rPr lang="fr-FR" dirty="0"/>
              <a:t> – </a:t>
            </a:r>
            <a:r>
              <a:rPr lang="fr-FR" dirty="0" err="1"/>
              <a:t>Flagyl</a:t>
            </a:r>
            <a:r>
              <a:rPr lang="fr-FR" dirty="0"/>
              <a:t> après avis </a:t>
            </a:r>
            <a:r>
              <a:rPr lang="fr-FR" dirty="0" err="1"/>
              <a:t>infectiologique</a:t>
            </a:r>
            <a:endParaRPr lang="fr-FR" dirty="0"/>
          </a:p>
          <a:p>
            <a:r>
              <a:rPr lang="fr-FR" dirty="0"/>
              <a:t>Réalisation d’un scanner abdomino-pelvien devant l’évolution stationnaire à la recherche d’un foyer infectieux profond</a:t>
            </a:r>
          </a:p>
        </p:txBody>
      </p:sp>
    </p:spTree>
    <p:extLst>
      <p:ext uri="{BB962C8B-B14F-4D97-AF65-F5344CB8AC3E}">
        <p14:creationId xmlns:p14="http://schemas.microsoft.com/office/powerpoint/2010/main" val="40853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Scanner abdomino-pelvien à J+5 de la FCT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2" y="1255368"/>
            <a:ext cx="4015688" cy="3813175"/>
          </a:xfrm>
        </p:spPr>
      </p:pic>
      <p:sp>
        <p:nvSpPr>
          <p:cNvPr id="5" name="ZoneTexte 4"/>
          <p:cNvSpPr txBox="1"/>
          <p:nvPr/>
        </p:nvSpPr>
        <p:spPr>
          <a:xfrm>
            <a:off x="5338655" y="2064855"/>
            <a:ext cx="2776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Persistance du volumineux fibrome avec portion siège de remaniement liquidien de 12cm de diamètre, pas de foyer infectieux profond</a:t>
            </a:r>
          </a:p>
        </p:txBody>
      </p:sp>
    </p:spTree>
    <p:extLst>
      <p:ext uri="{BB962C8B-B14F-4D97-AF65-F5344CB8AC3E}">
        <p14:creationId xmlns:p14="http://schemas.microsoft.com/office/powerpoint/2010/main" val="101595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8C369-8794-674A-A3DB-9D8B530C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(4/5)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62A3CA-38C7-D249-936B-B87E702E58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Finalement favorable sous antibiothérapie relayée per os pour 2 semaines supplémentaires</a:t>
            </a:r>
          </a:p>
          <a:p>
            <a:r>
              <a:rPr lang="fr-FR" dirty="0"/>
              <a:t>Anémie avec Hb = 7,4g/dl, corrigée par perfusion de fer</a:t>
            </a:r>
          </a:p>
          <a:p>
            <a:r>
              <a:rPr lang="fr-FR" dirty="0"/>
              <a:t>Sortie d’hospitalisation à J4 de la fausse couche tardive</a:t>
            </a:r>
          </a:p>
          <a:p>
            <a:r>
              <a:rPr lang="fr-FR" dirty="0"/>
              <a:t>Contraception par </a:t>
            </a:r>
            <a:r>
              <a:rPr lang="fr-FR" dirty="0" err="1"/>
              <a:t>Optimizette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79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FEE90-73CB-134A-8967-4C1CBAAE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(5/5)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C4B74-C312-5547-A742-20BF17F6AC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/>
              <a:t>Consultation à 1 mois de la fausse couche tardive</a:t>
            </a:r>
          </a:p>
          <a:p>
            <a:endParaRPr lang="fr-FR" dirty="0"/>
          </a:p>
          <a:p>
            <a:r>
              <a:rPr lang="fr-FR" dirty="0"/>
              <a:t>Régression en taille du fibrome, mesuré à 9cm de grand axe</a:t>
            </a:r>
          </a:p>
          <a:p>
            <a:r>
              <a:rPr lang="fr-FR" dirty="0"/>
              <a:t>Régression du syndrome inflammatoire.</a:t>
            </a:r>
          </a:p>
          <a:p>
            <a:r>
              <a:rPr lang="fr-FR" dirty="0"/>
              <a:t>L’utérus reste douloureux.</a:t>
            </a:r>
          </a:p>
          <a:p>
            <a:r>
              <a:rPr lang="fr-FR" dirty="0"/>
              <a:t>Vécu traumatique de la fausse couche. </a:t>
            </a:r>
          </a:p>
          <a:p>
            <a:r>
              <a:rPr lang="fr-FR" dirty="0"/>
              <a:t>Souhait de </a:t>
            </a:r>
            <a:r>
              <a:rPr lang="fr-FR" b="1" dirty="0"/>
              <a:t>nouvelle grossesse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/>
              <a:t>Proposition de prise en charge?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4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E86F2-02C4-5443-8642-1180356E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thérapeutique envisagée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35D10-EE08-E547-9DA9-A3334EE91E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866967"/>
            <a:ext cx="9144000" cy="381371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/>
              <a:t>Quelle surveillance </a:t>
            </a:r>
            <a:r>
              <a:rPr lang="fr-FR" dirty="0"/>
              <a:t>?</a:t>
            </a:r>
          </a:p>
          <a:p>
            <a:r>
              <a:rPr lang="fr-FR" dirty="0"/>
              <a:t>IRM pelvienne à distance de la fausse couche tardive et de l’épisode infectieux : programmée à 3 mois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/>
              <a:t>Quel traitement </a:t>
            </a:r>
            <a:r>
              <a:rPr lang="fr-FR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Myomectomie chirurgicale </a:t>
            </a:r>
            <a:r>
              <a:rPr lang="fr-FR" dirty="0">
                <a:sym typeface="Wingdings" pitchFamily="2" charset="2"/>
              </a:rPr>
              <a:t> traitement proposé à la patiente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Embolisation radiologique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/>
              <a:t>Myolyse</a:t>
            </a:r>
            <a:r>
              <a:rPr lang="fr-FR" i="1" dirty="0"/>
              <a:t> par radiofréquence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2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05FBC-7BCC-364E-9BB8-C6AF28BB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 : aurait-on pu/du traiter ce fibrome avant grossesse?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C1455-AFEA-DD4D-89B6-310805EB7C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000" dirty="0"/>
              <a:t>Pour y répondre, il faut d’abord s’intéresser à </a:t>
            </a:r>
            <a:r>
              <a:rPr lang="fr-FR" sz="2000" b="1" dirty="0"/>
              <a:t>deux questions </a:t>
            </a:r>
            <a:r>
              <a:rPr lang="fr-FR" sz="2000" dirty="0"/>
              <a:t>:</a:t>
            </a:r>
          </a:p>
          <a:p>
            <a:endParaRPr lang="fr-FR" sz="1800" dirty="0"/>
          </a:p>
          <a:p>
            <a:pPr marL="285750" indent="-285750">
              <a:buFontTx/>
              <a:buChar char="-"/>
            </a:pPr>
            <a:r>
              <a:rPr lang="fr-FR" sz="1800" dirty="0"/>
              <a:t>La grossesse influence-t-elle l’histoire naturelle du fibrome? 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Le fibrome modifie-t-il l’histoire de la grossesse?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DD9A9A-FBA9-244B-8493-06F1D7C71308}"/>
              </a:ext>
            </a:extLst>
          </p:cNvPr>
          <p:cNvSpPr txBox="1"/>
          <p:nvPr/>
        </p:nvSpPr>
        <p:spPr>
          <a:xfrm>
            <a:off x="178905" y="4147324"/>
            <a:ext cx="678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Questions/réponses basées sur des articles scientifiques et RPC</a:t>
            </a:r>
          </a:p>
        </p:txBody>
      </p:sp>
    </p:spTree>
    <p:extLst>
      <p:ext uri="{BB962C8B-B14F-4D97-AF65-F5344CB8AC3E}">
        <p14:creationId xmlns:p14="http://schemas.microsoft.com/office/powerpoint/2010/main" val="7732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0966C-97A4-6F4A-8EFC-813D0E4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392" y="198783"/>
            <a:ext cx="6289340" cy="996175"/>
          </a:xfrm>
        </p:spPr>
        <p:txBody>
          <a:bodyPr/>
          <a:lstStyle/>
          <a:p>
            <a:r>
              <a:rPr lang="fr-FR" sz="2400" dirty="0"/>
              <a:t>La grossesse influence-t-elle l’histoire naturelle du fibrome? </a:t>
            </a:r>
            <a:br>
              <a:rPr lang="fr-FR" sz="24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EB193-0C0D-104A-8CC5-FDB4D432E1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32216"/>
            <a:ext cx="9144000" cy="4012501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endParaRPr lang="fr-FR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b="1" dirty="0"/>
              <a:t>Prévalence du fibrome au cours de la grossesse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(12)</a:t>
            </a:r>
            <a:endParaRPr lang="fr-FR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/>
              <a:t>18% chez les afro-américaines, 8% chez les femmes à peau blanche, 10% chez les femmes hispaniques</a:t>
            </a:r>
            <a:br>
              <a:rPr lang="fr-FR" dirty="0"/>
            </a:br>
            <a:endParaRPr lang="fr-FR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b="1" dirty="0"/>
              <a:t>Modification de la taille du fibrome au cours de la grossesse?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(5,6,7,8)</a:t>
            </a:r>
          </a:p>
          <a:p>
            <a:r>
              <a:rPr lang="fr-FR" dirty="0"/>
              <a:t>Taille des fibromes en cours de grossesse : pas de changement significatif (NP2)</a:t>
            </a:r>
          </a:p>
          <a:p>
            <a:r>
              <a:rPr lang="fr-FR" dirty="0"/>
              <a:t>Voire tendance à la régression par rapport à la taille initiale à la fin de la grossesse</a:t>
            </a:r>
          </a:p>
          <a:p>
            <a:r>
              <a:rPr lang="fr-FR" dirty="0"/>
              <a:t>Les plus petits fibromes ont tendance à croitre, les gros fibromes à rester stables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b="1" dirty="0"/>
              <a:t>Est-ce que la nécrobiose de fibrome est un phénomène plus fréquent en cours de grossesse?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(10)</a:t>
            </a:r>
          </a:p>
          <a:p>
            <a:r>
              <a:rPr lang="fr-FR" dirty="0"/>
              <a:t>Question mal étudiée, pas d’étude comparant la fréquence de la nécrobiose pendant vs en dehors de la grossesse. Habituellement reliée à la croissance d’un fibrome volumineux, les modifications hormonales de la grossesse pourraient engendrer un sur-risque. Plus de cas cliniques décrits pendant la grossesse ou période du post partum. </a:t>
            </a:r>
          </a:p>
        </p:txBody>
      </p:sp>
    </p:spTree>
    <p:extLst>
      <p:ext uri="{BB962C8B-B14F-4D97-AF65-F5344CB8AC3E}">
        <p14:creationId xmlns:p14="http://schemas.microsoft.com/office/powerpoint/2010/main" val="39979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37FFD-C2FE-4544-956B-6057E74D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fibrome modifie-t-il l’histoire de la grossesse?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D82B5-6B84-BF45-9FC9-2C9C35C7A2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1800" b="1" dirty="0"/>
              <a:t>Est-ce qu’un utérus fibromateux est responsable de fausses couches spontanées?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(4,9)</a:t>
            </a:r>
          </a:p>
          <a:p>
            <a:r>
              <a:rPr lang="fr-FR" dirty="0"/>
              <a:t>Doublement du taux de perte fœtale : 14% pour utérus </a:t>
            </a:r>
            <a:r>
              <a:rPr lang="fr-FR" dirty="0" err="1"/>
              <a:t>myomateux</a:t>
            </a:r>
            <a:r>
              <a:rPr lang="fr-FR" dirty="0"/>
              <a:t> vs 7,6% pour utérus sain </a:t>
            </a:r>
          </a:p>
          <a:p>
            <a:r>
              <a:rPr lang="fr-FR" dirty="0"/>
              <a:t>Taux plus important pour utérus </a:t>
            </a:r>
            <a:r>
              <a:rPr lang="fr-FR" dirty="0" err="1"/>
              <a:t>polymyomateux</a:t>
            </a:r>
            <a:r>
              <a:rPr lang="fr-FR" dirty="0"/>
              <a:t> qu’un fibrome unique (23,6% vs 8%)</a:t>
            </a:r>
          </a:p>
          <a:p>
            <a:r>
              <a:rPr lang="fr-FR" dirty="0"/>
              <a:t>Concernant la localisation : les études sont discordantes, certaines ne retrouvent pas de facteur de risque associé à la localisation, d’autres rendent coupables les myomes sous muqueux</a:t>
            </a:r>
          </a:p>
          <a:p>
            <a:r>
              <a:rPr lang="fr-FR" dirty="0"/>
              <a:t>Les pertes ne sont pas associées à la </a:t>
            </a:r>
            <a:r>
              <a:rPr lang="fr-FR" b="1" dirty="0"/>
              <a:t>taille du fibrome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b="1" dirty="0"/>
              <a:t>Autres questions :  </a:t>
            </a:r>
            <a:r>
              <a:rPr lang="fr-FR" dirty="0"/>
              <a:t>anomalie placentation, RCIU, malposition fœtale, MAP et accouchement prématurés – démontrées, non étudiées ce jour</a:t>
            </a:r>
          </a:p>
        </p:txBody>
      </p:sp>
    </p:spTree>
    <p:extLst>
      <p:ext uri="{BB962C8B-B14F-4D97-AF65-F5344CB8AC3E}">
        <p14:creationId xmlns:p14="http://schemas.microsoft.com/office/powerpoint/2010/main" val="34349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27B50-2E6E-A14B-89C1-BF8328B9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 : aurait-on pu/du traiter ce fibrome avant grossesse?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E1FB4-5341-8146-82E1-270F76C07A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329782"/>
            <a:ext cx="9144000" cy="3813718"/>
          </a:xfrm>
        </p:spPr>
        <p:txBody>
          <a:bodyPr/>
          <a:lstStyle/>
          <a:p>
            <a:r>
              <a:rPr lang="fr-FR" b="1" dirty="0">
                <a:latin typeface="+mj-lt"/>
              </a:rPr>
              <a:t>Recommandations françaises, HAS 2022 :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(1, 11)</a:t>
            </a:r>
            <a:endParaRPr lang="fr-FR" b="1" dirty="0"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 « </a:t>
            </a:r>
            <a:r>
              <a:rPr lang="fr-FR" b="1" dirty="0">
                <a:effectLst/>
                <a:latin typeface="+mj-lt"/>
              </a:rPr>
              <a:t>En l’absence de symptômes</a:t>
            </a:r>
            <a:r>
              <a:rPr lang="fr-FR" dirty="0">
                <a:effectLst/>
                <a:latin typeface="+mj-lt"/>
              </a:rPr>
              <a:t>, il n’y a pas d’indication au traitement de fibrome utérin, à l’exception des fibromes sous-muqueux chez une femme ayant un désir de procréation. En</a:t>
            </a:r>
            <a:br>
              <a:rPr lang="fr-FR" dirty="0">
                <a:latin typeface="+mj-lt"/>
              </a:rPr>
            </a:br>
            <a:r>
              <a:rPr lang="fr-FR" dirty="0">
                <a:effectLst/>
                <a:latin typeface="+mj-lt"/>
              </a:rPr>
              <a:t>présence de symptômes (douleur, ménorragie), leur traitement de première intention est</a:t>
            </a:r>
            <a:br>
              <a:rPr lang="fr-FR" dirty="0">
                <a:latin typeface="+mj-lt"/>
              </a:rPr>
            </a:br>
            <a:r>
              <a:rPr lang="fr-FR" dirty="0">
                <a:effectLst/>
                <a:latin typeface="+mj-lt"/>
              </a:rPr>
              <a:t>classiquement un traitement médicamenteux. »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  <a:p>
            <a:r>
              <a:rPr lang="fr-FR" dirty="0">
                <a:latin typeface="+mj-lt"/>
              </a:rPr>
              <a:t>Aucune recommandation d’indication chirurgicale en fonction de la taille, les symptômes compte. La taille influe la voie d’abord. Une indication chirurgicale peut être posée en présence de symptômes. 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r>
              <a:rPr lang="fr-FR" b="1" dirty="0">
                <a:latin typeface="+mj-lt"/>
              </a:rPr>
              <a:t>Recommandations canadiennes, 2015 : 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(13) </a:t>
            </a:r>
          </a:p>
          <a:p>
            <a:r>
              <a:rPr lang="fr-FR" i="1" dirty="0">
                <a:latin typeface="+mj-lt"/>
              </a:rPr>
              <a:t>-Concernant la </a:t>
            </a:r>
            <a:r>
              <a:rPr lang="fr-FR" i="1" dirty="0" err="1">
                <a:latin typeface="+mj-lt"/>
              </a:rPr>
              <a:t>possiblité</a:t>
            </a:r>
            <a:r>
              <a:rPr lang="fr-FR" i="1" dirty="0">
                <a:latin typeface="+mj-lt"/>
              </a:rPr>
              <a:t> de complications imputables au fibromes pendant la grossesse, elles ne constituent pas en soit une indication à la myomectomie exceptée pour les femmes qui ont déjà eu des complications pendant la grossesse en rapport avec ces fibromes (qualité de preuve III, faible)</a:t>
            </a:r>
          </a:p>
          <a:p>
            <a:r>
              <a:rPr lang="fr-FR" i="1" dirty="0">
                <a:latin typeface="+mj-lt"/>
              </a:rPr>
              <a:t>-Les patientes qui ont des fibromes détectés pendant la grossesse nécessitent une surveillance maternelle et fœtale renforcée (qualité de preuve, II-2)</a:t>
            </a:r>
          </a:p>
          <a:p>
            <a:endParaRPr lang="fr-FR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3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Conclusions du cas: TAKE HOME MESSAGES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088" y="1351922"/>
            <a:ext cx="9144000" cy="3813718"/>
          </a:xfrm>
        </p:spPr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Que faut il retenir de ce cas?</a:t>
            </a:r>
          </a:p>
          <a:p>
            <a:pPr algn="l"/>
            <a:r>
              <a:rPr lang="fr-FR" dirty="0"/>
              <a:t>Impossibilité de prédire l’évolution naturelle d’un fibrome connu avec la grossesse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Quels sont les pièges à éviter?</a:t>
            </a:r>
          </a:p>
          <a:p>
            <a:r>
              <a:rPr lang="fr-FR" dirty="0"/>
              <a:t>Pas de précipitation dans la décision thérapeutique concernant la présence d’un fibrome asymptomatique en dehors de la grossesse, même volumineux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Quels sont les points clés à aborder avec la patiente tout au long du suivi thérapeutique?</a:t>
            </a:r>
          </a:p>
          <a:p>
            <a:pPr algn="l"/>
            <a:r>
              <a:rPr lang="fr-FR" dirty="0"/>
              <a:t>Importance de réévaluer le fibrome à distance de la fausse couche spontanée pour une décision thérapeutique adaptée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Qu’a-t-on appris des symptômes et la stratégie thérapeutique ?</a:t>
            </a:r>
          </a:p>
          <a:p>
            <a:pPr algn="l"/>
            <a:r>
              <a:rPr lang="fr-FR" dirty="0"/>
              <a:t>-Avant la grossesse : tendance à ne pas traiter le fibrome asymptomatique</a:t>
            </a:r>
          </a:p>
          <a:p>
            <a:pPr algn="l"/>
            <a:r>
              <a:rPr lang="fr-FR" dirty="0"/>
              <a:t>-Après grossesse avec complications : évaluation au cas par cas en fonction du projet de la patiente (souhait de nouvelle grossesse?) et des données cliniques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5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dirty="0"/>
              <a:t>P</a:t>
            </a:r>
            <a:r>
              <a:rPr lang="fr-FR" sz="2400" dirty="0"/>
              <a:t>rofil patiente et antécédents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Patiente de 31 ans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Mode vie : </a:t>
            </a:r>
            <a:r>
              <a:rPr lang="fr-FR" dirty="0"/>
              <a:t>sans particularité, pas de tabagisme, BMI 26 kg/m</a:t>
            </a:r>
            <a:r>
              <a:rPr lang="fr-FR" baseline="30000" dirty="0"/>
              <a:t>2</a:t>
            </a: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Pathologies intercurrentes / comorbidités : </a:t>
            </a:r>
            <a:r>
              <a:rPr lang="fr-FR" dirty="0"/>
              <a:t>aucune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ATCD médicaux / chirurgicaux : </a:t>
            </a:r>
            <a:r>
              <a:rPr lang="fr-FR" dirty="0"/>
              <a:t>aucun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ATCD obstétricaux : </a:t>
            </a:r>
            <a:r>
              <a:rPr lang="fr-FR" dirty="0"/>
              <a:t>G3P2 – 2014 et 2018 par voie basse – grossesses sans complications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Traitement en cours : </a:t>
            </a:r>
            <a:r>
              <a:rPr lang="fr-FR" dirty="0"/>
              <a:t>aucun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Allergies connues : </a:t>
            </a:r>
            <a:r>
              <a:rPr lang="fr-FR" dirty="0"/>
              <a:t>aucune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90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Références bibliographiques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47188"/>
            <a:ext cx="9144000" cy="3813718"/>
          </a:xfrm>
        </p:spPr>
        <p:txBody>
          <a:bodyPr anchor="ctr" anchorCtr="0"/>
          <a:lstStyle/>
          <a:p>
            <a:pPr marL="342900" indent="-342900" algn="l">
              <a:buFont typeface="+mj-lt"/>
              <a:buAutoNum type="arabicPeriod"/>
            </a:pPr>
            <a:r>
              <a:rPr lang="fr-FR" sz="1600" dirty="0"/>
              <a:t>HAS ; Traitements non médicamenteux des fibromes utérins novembre ; 2022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/>
              <a:t>Serres-Cousine O, </a:t>
            </a:r>
            <a:r>
              <a:rPr lang="fr-FR" sz="1600" dirty="0" err="1"/>
              <a:t>Kuijper</a:t>
            </a:r>
            <a:r>
              <a:rPr lang="fr-FR" sz="1600" dirty="0"/>
              <a:t> FM, </a:t>
            </a:r>
            <a:r>
              <a:rPr lang="fr-FR" sz="1600" dirty="0" err="1"/>
              <a:t>Curis</a:t>
            </a:r>
            <a:r>
              <a:rPr lang="fr-FR" sz="1600" dirty="0"/>
              <a:t> E, </a:t>
            </a:r>
            <a:r>
              <a:rPr lang="fr-FR" sz="1600" dirty="0" err="1"/>
              <a:t>Atashroo</a:t>
            </a:r>
            <a:r>
              <a:rPr lang="fr-FR" sz="1600" dirty="0"/>
              <a:t> D; </a:t>
            </a:r>
            <a:r>
              <a:rPr lang="fr-FR" sz="1600" dirty="0" err="1"/>
              <a:t>Clinical</a:t>
            </a:r>
            <a:r>
              <a:rPr lang="fr-FR" sz="1600" dirty="0"/>
              <a:t> investigation of </a:t>
            </a:r>
            <a:r>
              <a:rPr lang="fr-FR" sz="1600" dirty="0" err="1"/>
              <a:t>fertility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artery</a:t>
            </a:r>
            <a:r>
              <a:rPr lang="fr-FR" sz="1600" dirty="0"/>
              <a:t> </a:t>
            </a:r>
            <a:r>
              <a:rPr lang="fr-FR" sz="1600" dirty="0" err="1"/>
              <a:t>embolization</a:t>
            </a:r>
            <a:r>
              <a:rPr lang="fr-FR" sz="1600" dirty="0"/>
              <a:t>. Am J </a:t>
            </a:r>
            <a:r>
              <a:rPr lang="fr-FR" sz="1600" dirty="0" err="1"/>
              <a:t>Obstet</a:t>
            </a:r>
            <a:r>
              <a:rPr lang="fr-FR" sz="1600" dirty="0"/>
              <a:t> </a:t>
            </a:r>
            <a:r>
              <a:rPr lang="fr-FR" sz="1600" dirty="0" err="1"/>
              <a:t>Gynecol</a:t>
            </a:r>
            <a:r>
              <a:rPr lang="fr-FR" sz="1600" dirty="0"/>
              <a:t>, 2021;  225:403.e1-403.e22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 err="1"/>
              <a:t>Manyonda</a:t>
            </a:r>
            <a:r>
              <a:rPr lang="fr-FR" sz="1600" dirty="0"/>
              <a:t> I, Belli A-M, Lumsden M-A, et al ; </a:t>
            </a:r>
            <a:r>
              <a:rPr lang="fr-FR" sz="1600" dirty="0" err="1"/>
              <a:t>Uterine-Artery</a:t>
            </a:r>
            <a:r>
              <a:rPr lang="fr-FR" sz="1600" dirty="0"/>
              <a:t> </a:t>
            </a:r>
            <a:r>
              <a:rPr lang="fr-FR" sz="1600" dirty="0" err="1"/>
              <a:t>Embolization</a:t>
            </a:r>
            <a:r>
              <a:rPr lang="fr-FR" sz="1600" dirty="0"/>
              <a:t> or </a:t>
            </a:r>
            <a:r>
              <a:rPr lang="fr-FR" sz="1600" dirty="0" err="1"/>
              <a:t>Myomectomy</a:t>
            </a:r>
            <a:r>
              <a:rPr lang="fr-FR" sz="1600" dirty="0"/>
              <a:t> for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Fibroids</a:t>
            </a:r>
            <a:r>
              <a:rPr lang="fr-FR" sz="1600" dirty="0"/>
              <a:t>. N </a:t>
            </a:r>
            <a:r>
              <a:rPr lang="fr-FR" sz="1600" dirty="0" err="1"/>
              <a:t>Engl</a:t>
            </a:r>
            <a:r>
              <a:rPr lang="fr-FR" sz="1600" dirty="0"/>
              <a:t> J Med ; 2020 ; 383:440–451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/>
              <a:t>Benson CB, Chow JS, Chang-Lee W, Hill JA 3rd, </a:t>
            </a:r>
            <a:r>
              <a:rPr lang="fr-FR" sz="1600" dirty="0" err="1"/>
              <a:t>Doubilet</a:t>
            </a:r>
            <a:r>
              <a:rPr lang="fr-FR" sz="1600" dirty="0"/>
              <a:t> PM. </a:t>
            </a:r>
            <a:r>
              <a:rPr lang="fr-FR" sz="1600" dirty="0" err="1"/>
              <a:t>Outcome</a:t>
            </a:r>
            <a:r>
              <a:rPr lang="fr-FR" sz="1600" dirty="0"/>
              <a:t> of </a:t>
            </a:r>
            <a:r>
              <a:rPr lang="fr-FR" sz="1600" dirty="0" err="1"/>
              <a:t>pregnancies</a:t>
            </a:r>
            <a:r>
              <a:rPr lang="fr-FR" sz="1600" dirty="0"/>
              <a:t> in </a:t>
            </a:r>
            <a:r>
              <a:rPr lang="fr-FR" sz="1600" dirty="0" err="1"/>
              <a:t>women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leiomyomas</a:t>
            </a:r>
            <a:r>
              <a:rPr lang="fr-FR" sz="1600" dirty="0"/>
              <a:t> </a:t>
            </a:r>
            <a:r>
              <a:rPr lang="fr-FR" sz="1600" dirty="0" err="1"/>
              <a:t>identified</a:t>
            </a:r>
            <a:r>
              <a:rPr lang="fr-FR" sz="1600" dirty="0"/>
              <a:t> by </a:t>
            </a:r>
            <a:r>
              <a:rPr lang="fr-FR" sz="1600" dirty="0" err="1"/>
              <a:t>sonography</a:t>
            </a:r>
            <a:r>
              <a:rPr lang="fr-FR" sz="1600" dirty="0"/>
              <a:t> in the first </a:t>
            </a:r>
            <a:r>
              <a:rPr lang="fr-FR" sz="1600" dirty="0" err="1"/>
              <a:t>trimester</a:t>
            </a:r>
            <a:r>
              <a:rPr lang="fr-FR" sz="1600" dirty="0"/>
              <a:t>. J Clin </a:t>
            </a:r>
            <a:r>
              <a:rPr lang="fr-FR" sz="1600" dirty="0" err="1"/>
              <a:t>Ultrasound</a:t>
            </a:r>
            <a:r>
              <a:rPr lang="fr-FR" sz="1600" dirty="0"/>
              <a:t>. 2001 Jun;29(5):261-4. </a:t>
            </a:r>
            <a:r>
              <a:rPr lang="fr-FR" sz="1600" dirty="0" err="1"/>
              <a:t>doi</a:t>
            </a:r>
            <a:r>
              <a:rPr lang="fr-FR" sz="1600" dirty="0"/>
              <a:t>: 10.1002/jcu.1031.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/>
              <a:t>Neiger R, </a:t>
            </a:r>
            <a:r>
              <a:rPr lang="fr-FR" sz="1600" dirty="0" err="1"/>
              <a:t>Sonek</a:t>
            </a:r>
            <a:r>
              <a:rPr lang="fr-FR" sz="1600" dirty="0"/>
              <a:t> JD, </a:t>
            </a:r>
            <a:r>
              <a:rPr lang="fr-FR" sz="1600" dirty="0" err="1"/>
              <a:t>Croom</a:t>
            </a:r>
            <a:r>
              <a:rPr lang="fr-FR" sz="1600" dirty="0"/>
              <a:t> CS, </a:t>
            </a:r>
            <a:r>
              <a:rPr lang="fr-FR" sz="1600" dirty="0" err="1"/>
              <a:t>Ventolini</a:t>
            </a:r>
            <a:r>
              <a:rPr lang="fr-FR" sz="1600" dirty="0"/>
              <a:t> G. </a:t>
            </a:r>
            <a:r>
              <a:rPr lang="fr-FR" sz="1600" dirty="0" err="1"/>
              <a:t>Pregnancy-related</a:t>
            </a:r>
            <a:r>
              <a:rPr lang="fr-FR" sz="1600" dirty="0"/>
              <a:t> changes in the size of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leiomyomas</a:t>
            </a:r>
            <a:r>
              <a:rPr lang="fr-FR" sz="1600" dirty="0"/>
              <a:t>, </a:t>
            </a:r>
            <a:r>
              <a:rPr lang="fr-FR" sz="1600" i="1" dirty="0"/>
              <a:t>J </a:t>
            </a:r>
            <a:r>
              <a:rPr lang="fr-FR" sz="1600" i="1" dirty="0" err="1"/>
              <a:t>Reprod</a:t>
            </a:r>
            <a:r>
              <a:rPr lang="fr-FR" sz="1600" i="1" dirty="0"/>
              <a:t> Med</a:t>
            </a:r>
            <a:r>
              <a:rPr lang="fr-FR" sz="1600" dirty="0"/>
              <a:t>. 2006; 51(9):671-674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sz="1600" dirty="0" err="1"/>
              <a:t>Chill</a:t>
            </a:r>
            <a:r>
              <a:rPr lang="fr-FR" sz="1600" dirty="0"/>
              <a:t>, HH, </a:t>
            </a:r>
            <a:r>
              <a:rPr lang="fr-FR" sz="1600" dirty="0" err="1"/>
              <a:t>Growth</a:t>
            </a:r>
            <a:r>
              <a:rPr lang="fr-FR" sz="1600" dirty="0"/>
              <a:t> pattern of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leiomyoma</a:t>
            </a:r>
            <a:r>
              <a:rPr lang="fr-FR" sz="1600" dirty="0"/>
              <a:t> </a:t>
            </a:r>
            <a:r>
              <a:rPr lang="fr-FR" sz="1600" dirty="0" err="1"/>
              <a:t>along</a:t>
            </a:r>
            <a:r>
              <a:rPr lang="fr-FR" sz="1600" dirty="0"/>
              <a:t> </a:t>
            </a:r>
            <a:r>
              <a:rPr lang="fr-FR" sz="1600" dirty="0" err="1"/>
              <a:t>pregnancy</a:t>
            </a:r>
            <a:r>
              <a:rPr lang="fr-FR" sz="1600" dirty="0"/>
              <a:t>, BMC </a:t>
            </a:r>
            <a:r>
              <a:rPr lang="fr-FR" sz="1600" dirty="0" err="1"/>
              <a:t>Women’s</a:t>
            </a:r>
            <a:r>
              <a:rPr lang="fr-FR" sz="1600" dirty="0"/>
              <a:t> </a:t>
            </a:r>
            <a:r>
              <a:rPr lang="fr-FR" sz="1600" dirty="0" err="1"/>
              <a:t>Health</a:t>
            </a:r>
            <a:r>
              <a:rPr lang="fr-FR" sz="1600" dirty="0"/>
              <a:t>, 2019 ; DOI 10.1186/s12905-019-0803-5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7. </a:t>
            </a:r>
            <a:r>
              <a:rPr lang="fr-FR" sz="1600" dirty="0" err="1"/>
              <a:t>Aharoni</a:t>
            </a:r>
            <a:r>
              <a:rPr lang="fr-FR" sz="1600" dirty="0"/>
              <a:t>, A, Patterns of </a:t>
            </a:r>
            <a:r>
              <a:rPr lang="fr-FR" sz="1600" dirty="0" err="1"/>
              <a:t>growth</a:t>
            </a:r>
            <a:r>
              <a:rPr lang="fr-FR" sz="1600" dirty="0"/>
              <a:t> of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leiomyomas</a:t>
            </a:r>
            <a:r>
              <a:rPr lang="fr-FR" sz="1600" dirty="0"/>
              <a:t> </a:t>
            </a:r>
            <a:r>
              <a:rPr lang="fr-FR" sz="1600" dirty="0" err="1"/>
              <a:t>during</a:t>
            </a:r>
            <a:r>
              <a:rPr lang="fr-FR" sz="1600" dirty="0"/>
              <a:t> </a:t>
            </a:r>
            <a:r>
              <a:rPr lang="fr-FR" sz="1600" dirty="0" err="1"/>
              <a:t>pregnancy</a:t>
            </a:r>
            <a:r>
              <a:rPr lang="fr-FR" sz="1600" dirty="0"/>
              <a:t>. A prospective longitudinal story, 1988</a:t>
            </a:r>
          </a:p>
          <a:p>
            <a:pPr algn="l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24200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47573-6C4C-504E-A4BE-D978B773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 bibliographiques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9FF6A-7C26-5C4C-9467-8CCBD65179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55202"/>
            <a:ext cx="9144000" cy="3813718"/>
          </a:xfrm>
        </p:spPr>
        <p:txBody>
          <a:bodyPr/>
          <a:lstStyle/>
          <a:p>
            <a:r>
              <a:rPr lang="fr-FR" sz="1600" dirty="0"/>
              <a:t>8. Fuchs, A, Do </a:t>
            </a:r>
            <a:r>
              <a:rPr lang="fr-FR" sz="1600" dirty="0" err="1"/>
              <a:t>fibroids</a:t>
            </a:r>
            <a:r>
              <a:rPr lang="fr-FR" sz="1600" dirty="0"/>
              <a:t> change in size </a:t>
            </a:r>
            <a:r>
              <a:rPr lang="fr-FR" sz="1600" dirty="0" err="1"/>
              <a:t>during</a:t>
            </a:r>
            <a:r>
              <a:rPr lang="fr-FR" sz="1600" dirty="0"/>
              <a:t> </a:t>
            </a:r>
            <a:r>
              <a:rPr lang="fr-FR" sz="1600" dirty="0" err="1"/>
              <a:t>pregnancy</a:t>
            </a:r>
            <a:r>
              <a:rPr lang="fr-FR" sz="1600" dirty="0"/>
              <a:t>? ; AJOG; DOI: </a:t>
            </a:r>
            <a:r>
              <a:rPr lang="fr-FR" sz="16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10.1016/j.ajog.2019.11.827</a:t>
            </a:r>
            <a:r>
              <a:rPr lang="fr-FR" sz="1600" u="sng" dirty="0"/>
              <a:t> </a:t>
            </a:r>
            <a:r>
              <a:rPr lang="fr-FR" sz="1600" dirty="0"/>
              <a:t>; 2019</a:t>
            </a:r>
          </a:p>
          <a:p>
            <a:r>
              <a:rPr lang="fr-FR" sz="1600" dirty="0"/>
              <a:t>9. </a:t>
            </a:r>
            <a:r>
              <a:rPr lang="fr-FR" sz="1600" dirty="0" err="1"/>
              <a:t>Parazzini</a:t>
            </a:r>
            <a:r>
              <a:rPr lang="fr-FR" sz="1600" dirty="0"/>
              <a:t> F, </a:t>
            </a:r>
            <a:r>
              <a:rPr lang="fr-FR" sz="1600" dirty="0" err="1"/>
              <a:t>Tozzi</a:t>
            </a:r>
            <a:r>
              <a:rPr lang="fr-FR" sz="1600" dirty="0"/>
              <a:t> L, Bianchi S. </a:t>
            </a:r>
            <a:r>
              <a:rPr lang="fr-FR" sz="1600" dirty="0" err="1"/>
              <a:t>Pregnancy</a:t>
            </a:r>
            <a:r>
              <a:rPr lang="fr-FR" sz="1600" dirty="0"/>
              <a:t> </a:t>
            </a:r>
            <a:r>
              <a:rPr lang="fr-FR" sz="1600" dirty="0" err="1"/>
              <a:t>outcome</a:t>
            </a:r>
            <a:r>
              <a:rPr lang="fr-FR" sz="1600" dirty="0"/>
              <a:t> and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fibroids</a:t>
            </a:r>
            <a:r>
              <a:rPr lang="fr-FR" sz="1600" dirty="0"/>
              <a:t>. Best </a:t>
            </a:r>
            <a:r>
              <a:rPr lang="fr-FR" sz="1600" dirty="0" err="1"/>
              <a:t>Pract</a:t>
            </a:r>
            <a:r>
              <a:rPr lang="fr-FR" sz="1600" dirty="0"/>
              <a:t> Res Clin </a:t>
            </a:r>
            <a:r>
              <a:rPr lang="fr-FR" sz="1600" dirty="0" err="1"/>
              <a:t>Obstet</a:t>
            </a:r>
            <a:r>
              <a:rPr lang="fr-FR" sz="1600" dirty="0"/>
              <a:t> </a:t>
            </a:r>
            <a:r>
              <a:rPr lang="fr-FR" sz="1600" dirty="0" err="1"/>
              <a:t>Gynaecol</a:t>
            </a:r>
            <a:r>
              <a:rPr lang="fr-FR" sz="1600" dirty="0"/>
              <a:t>. 2016 Jul;34:74-84. </a:t>
            </a:r>
            <a:r>
              <a:rPr lang="fr-FR" sz="1600" dirty="0" err="1"/>
              <a:t>doi</a:t>
            </a:r>
            <a:r>
              <a:rPr lang="fr-FR" sz="1600" dirty="0"/>
              <a:t>: 10.1016/j.bpobgyn.2015.11.017. </a:t>
            </a:r>
            <a:r>
              <a:rPr lang="fr-FR" sz="1600" dirty="0" err="1"/>
              <a:t>Epub</a:t>
            </a:r>
            <a:r>
              <a:rPr lang="fr-FR" sz="1600" dirty="0"/>
              <a:t> 2015 </a:t>
            </a:r>
            <a:r>
              <a:rPr lang="fr-FR" sz="1600" dirty="0" err="1"/>
              <a:t>Nov</a:t>
            </a:r>
            <a:r>
              <a:rPr lang="fr-FR" sz="1600" dirty="0"/>
              <a:t> 25. </a:t>
            </a:r>
          </a:p>
          <a:p>
            <a:r>
              <a:rPr lang="fr-FR" sz="1600" dirty="0"/>
              <a:t>10. Legendre, G, Place des myomectomies en situation de conception spontanée ou chez la femme désireuse de préserver sa fertilité, 2011, DOI : 10.1016/j-gyn.2011.09.023, Elsevier Masson</a:t>
            </a:r>
          </a:p>
          <a:p>
            <a:r>
              <a:rPr lang="fr-FR" sz="1600" dirty="0"/>
              <a:t>11. Legendre G, Brun JL, Fernandez H. Place des myomectomies en situation de conception spontanée ou chez la femme désireuse de préserver sa fertilité [The place of </a:t>
            </a:r>
            <a:r>
              <a:rPr lang="fr-FR" sz="1600" dirty="0" err="1"/>
              <a:t>myomectomy</a:t>
            </a:r>
            <a:r>
              <a:rPr lang="fr-FR" sz="1600" dirty="0"/>
              <a:t> in </a:t>
            </a:r>
            <a:r>
              <a:rPr lang="fr-FR" sz="1600" dirty="0" err="1"/>
              <a:t>woman</a:t>
            </a:r>
            <a:r>
              <a:rPr lang="fr-FR" sz="1600" dirty="0"/>
              <a:t> of reproductive </a:t>
            </a:r>
            <a:r>
              <a:rPr lang="fr-FR" sz="1600" dirty="0" err="1"/>
              <a:t>age</a:t>
            </a:r>
            <a:r>
              <a:rPr lang="fr-FR" sz="1600" dirty="0"/>
              <a:t>]. J </a:t>
            </a:r>
            <a:r>
              <a:rPr lang="fr-FR" sz="1600" dirty="0" err="1"/>
              <a:t>Gynecol</a:t>
            </a:r>
            <a:r>
              <a:rPr lang="fr-FR" sz="1600" dirty="0"/>
              <a:t> </a:t>
            </a:r>
            <a:r>
              <a:rPr lang="fr-FR" sz="1600" dirty="0" err="1"/>
              <a:t>Obstet</a:t>
            </a:r>
            <a:r>
              <a:rPr lang="fr-FR" sz="1600" dirty="0"/>
              <a:t> </a:t>
            </a:r>
            <a:r>
              <a:rPr lang="fr-FR" sz="1600" dirty="0" err="1"/>
              <a:t>Biol</a:t>
            </a:r>
            <a:r>
              <a:rPr lang="fr-FR" sz="1600" dirty="0"/>
              <a:t> </a:t>
            </a:r>
            <a:r>
              <a:rPr lang="fr-FR" sz="1600" dirty="0" err="1">
                <a:latin typeface="+mj-lt"/>
              </a:rPr>
              <a:t>Reprod</a:t>
            </a:r>
            <a:r>
              <a:rPr lang="fr-FR" sz="1600" dirty="0">
                <a:latin typeface="+mj-lt"/>
              </a:rPr>
              <a:t> (Paris). 2011 Dec;40(8):875-84. French. </a:t>
            </a:r>
            <a:r>
              <a:rPr lang="fr-FR" sz="1600" dirty="0" err="1">
                <a:latin typeface="+mj-lt"/>
              </a:rPr>
              <a:t>doi</a:t>
            </a:r>
            <a:r>
              <a:rPr lang="fr-FR" sz="1600" dirty="0">
                <a:latin typeface="+mj-lt"/>
              </a:rPr>
              <a:t>: 10.1016/j.jgyn.2011.09.023. </a:t>
            </a:r>
            <a:r>
              <a:rPr lang="fr-FR" sz="1600" dirty="0" err="1">
                <a:latin typeface="+mj-lt"/>
              </a:rPr>
              <a:t>Epub</a:t>
            </a:r>
            <a:r>
              <a:rPr lang="fr-FR" sz="1600" dirty="0">
                <a:latin typeface="+mj-lt"/>
              </a:rPr>
              <a:t> 2011 </a:t>
            </a:r>
            <a:r>
              <a:rPr lang="fr-FR" sz="1600" dirty="0" err="1">
                <a:latin typeface="+mj-lt"/>
              </a:rPr>
              <a:t>Nov</a:t>
            </a:r>
            <a:r>
              <a:rPr lang="fr-FR" sz="1600" dirty="0">
                <a:latin typeface="+mj-lt"/>
              </a:rPr>
              <a:t> 5. PMID: 22056179</a:t>
            </a:r>
          </a:p>
          <a:p>
            <a:r>
              <a:rPr lang="fr-FR" sz="1600" dirty="0">
                <a:effectLst/>
                <a:latin typeface="+mj-lt"/>
              </a:rPr>
              <a:t>12. </a:t>
            </a:r>
            <a:r>
              <a:rPr lang="fr-FR" sz="1600" dirty="0" err="1">
                <a:effectLst/>
                <a:latin typeface="+mj-lt"/>
              </a:rPr>
              <a:t>Laughlin</a:t>
            </a:r>
            <a:r>
              <a:rPr lang="fr-FR" sz="1600" dirty="0">
                <a:effectLst/>
                <a:latin typeface="+mj-lt"/>
              </a:rPr>
              <a:t> SK, Baird DD, </a:t>
            </a:r>
            <a:r>
              <a:rPr lang="fr-FR" sz="1600" dirty="0" err="1">
                <a:effectLst/>
                <a:latin typeface="+mj-lt"/>
              </a:rPr>
              <a:t>Savitz</a:t>
            </a:r>
            <a:r>
              <a:rPr lang="fr-FR" sz="1600" dirty="0">
                <a:effectLst/>
                <a:latin typeface="+mj-lt"/>
              </a:rPr>
              <a:t> DA, Herring AH, Hartmann KE.; </a:t>
            </a:r>
            <a:r>
              <a:rPr lang="fr-FR" sz="1600" dirty="0" err="1">
                <a:effectLst/>
                <a:latin typeface="+mj-lt"/>
              </a:rPr>
              <a:t>Prevalence</a:t>
            </a:r>
            <a:r>
              <a:rPr lang="fr-FR" sz="1600" dirty="0">
                <a:effectLst/>
                <a:latin typeface="+mj-lt"/>
              </a:rPr>
              <a:t> of </a:t>
            </a:r>
            <a:r>
              <a:rPr lang="fr-FR" sz="1600" dirty="0" err="1">
                <a:effectLst/>
                <a:latin typeface="+mj-lt"/>
              </a:rPr>
              <a:t>uterine</a:t>
            </a:r>
            <a:r>
              <a:rPr lang="fr-FR" sz="1600" dirty="0">
                <a:effectLst/>
                <a:latin typeface="+mj-lt"/>
              </a:rPr>
              <a:t> </a:t>
            </a:r>
            <a:r>
              <a:rPr lang="fr-FR" sz="1600" dirty="0" err="1">
                <a:effectLst/>
                <a:latin typeface="+mj-lt"/>
              </a:rPr>
              <a:t>leiomyomas</a:t>
            </a:r>
            <a:r>
              <a:rPr lang="fr-FR" sz="1600" dirty="0">
                <a:effectLst/>
                <a:latin typeface="+mj-lt"/>
              </a:rPr>
              <a:t> in the first </a:t>
            </a:r>
            <a:r>
              <a:rPr lang="fr-FR" sz="1600" dirty="0" err="1">
                <a:effectLst/>
                <a:latin typeface="+mj-lt"/>
              </a:rPr>
              <a:t>trimester</a:t>
            </a:r>
            <a:r>
              <a:rPr lang="fr-FR" sz="1600" dirty="0">
                <a:effectLst/>
                <a:latin typeface="+mj-lt"/>
              </a:rPr>
              <a:t> of </a:t>
            </a:r>
            <a:r>
              <a:rPr lang="fr-FR" sz="1600" dirty="0" err="1">
                <a:effectLst/>
                <a:latin typeface="+mj-lt"/>
              </a:rPr>
              <a:t>pregnancy</a:t>
            </a:r>
            <a:r>
              <a:rPr lang="fr-FR" sz="1600" dirty="0">
                <a:effectLst/>
                <a:latin typeface="+mj-lt"/>
              </a:rPr>
              <a:t>: an </a:t>
            </a:r>
            <a:r>
              <a:rPr lang="fr-FR" sz="1600" dirty="0" err="1">
                <a:effectLst/>
                <a:latin typeface="+mj-lt"/>
              </a:rPr>
              <a:t>ultrasound</a:t>
            </a:r>
            <a:r>
              <a:rPr lang="fr-FR" sz="1600" dirty="0">
                <a:effectLst/>
                <a:latin typeface="+mj-lt"/>
              </a:rPr>
              <a:t>-screening </a:t>
            </a:r>
            <a:r>
              <a:rPr lang="fr-FR" sz="1600" dirty="0" err="1">
                <a:effectLst/>
                <a:latin typeface="+mj-lt"/>
              </a:rPr>
              <a:t>study</a:t>
            </a:r>
            <a:r>
              <a:rPr lang="fr-FR" sz="1600" dirty="0">
                <a:effectLst/>
                <a:latin typeface="+mj-lt"/>
              </a:rPr>
              <a:t>. </a:t>
            </a:r>
            <a:r>
              <a:rPr lang="fr-FR" sz="1600" dirty="0" err="1">
                <a:effectLst/>
                <a:latin typeface="+mj-lt"/>
              </a:rPr>
              <a:t>Obstet</a:t>
            </a:r>
            <a:r>
              <a:rPr lang="fr-FR" sz="1600" dirty="0">
                <a:effectLst/>
                <a:latin typeface="+mj-lt"/>
              </a:rPr>
              <a:t> </a:t>
            </a:r>
            <a:r>
              <a:rPr lang="fr-FR" sz="1600" dirty="0" err="1">
                <a:effectLst/>
                <a:latin typeface="+mj-lt"/>
              </a:rPr>
              <a:t>Gynecol</a:t>
            </a:r>
            <a:r>
              <a:rPr lang="fr-FR" sz="1600" dirty="0">
                <a:effectLst/>
                <a:latin typeface="+mj-lt"/>
              </a:rPr>
              <a:t> 2009;113:630–5</a:t>
            </a:r>
          </a:p>
          <a:p>
            <a:r>
              <a:rPr lang="fr-FR" sz="1600" dirty="0">
                <a:latin typeface="+mj-lt"/>
              </a:rPr>
              <a:t>13. </a:t>
            </a:r>
            <a:r>
              <a:rPr lang="fr-FR" sz="1600" dirty="0" err="1"/>
              <a:t>Vilos</a:t>
            </a:r>
            <a:r>
              <a:rPr lang="fr-FR" sz="1600" dirty="0"/>
              <a:t> GA, Allaire C, Laberge PY, </a:t>
            </a:r>
            <a:r>
              <a:rPr lang="fr-FR" sz="1600" dirty="0" err="1"/>
              <a:t>Leyland</a:t>
            </a:r>
            <a:r>
              <a:rPr lang="fr-FR" sz="1600" dirty="0"/>
              <a:t> N; SPECIAL CONTRIBUTORS. The management of </a:t>
            </a:r>
            <a:r>
              <a:rPr lang="fr-FR" sz="1600" dirty="0" err="1"/>
              <a:t>uterine</a:t>
            </a:r>
            <a:r>
              <a:rPr lang="fr-FR" sz="1600" dirty="0"/>
              <a:t> </a:t>
            </a:r>
            <a:r>
              <a:rPr lang="fr-FR" sz="1600" dirty="0" err="1"/>
              <a:t>leiomyomas</a:t>
            </a:r>
            <a:r>
              <a:rPr lang="fr-FR" sz="1600" dirty="0"/>
              <a:t>. J </a:t>
            </a:r>
            <a:r>
              <a:rPr lang="fr-FR" sz="1600" dirty="0" err="1"/>
              <a:t>Obstet</a:t>
            </a:r>
            <a:r>
              <a:rPr lang="fr-FR" sz="1600" dirty="0"/>
              <a:t> </a:t>
            </a:r>
            <a:r>
              <a:rPr lang="fr-FR" sz="1600" dirty="0" err="1"/>
              <a:t>Gynaecol</a:t>
            </a:r>
            <a:r>
              <a:rPr lang="fr-FR" sz="1600" dirty="0"/>
              <a:t> Can. 2015 Feb;37(2):157-178. </a:t>
            </a:r>
            <a:r>
              <a:rPr lang="fr-FR" sz="1600" dirty="0" err="1"/>
              <a:t>doi</a:t>
            </a:r>
            <a:r>
              <a:rPr lang="fr-FR" sz="1600" dirty="0"/>
              <a:t>: 10.1016/S1701-2163(15)30338-8. PMID: 25767949.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7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341983"/>
            <a:ext cx="9144001" cy="3813718"/>
          </a:xfrm>
        </p:spPr>
        <p:txBody>
          <a:bodyPr anchor="ctr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Motif de consultation initial :</a:t>
            </a:r>
            <a:r>
              <a:rPr lang="fr-FR" dirty="0"/>
              <a:t> </a:t>
            </a:r>
            <a:r>
              <a:rPr lang="fr-FR" sz="1800" dirty="0"/>
              <a:t>douleurs pelviennes et hyperthermie à 15+3SA </a:t>
            </a:r>
          </a:p>
          <a:p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Fibrome utérin connu depuis 2022, 5cm de grand axe au diagnostic (suivi gynécologique libéral)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Asymptomatique avant la grossesse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Au début de la grossesse, fibrome mesuré à 10cm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/>
              <a:t>Echographie du premier trimestre : sans particularité, réalisée en ville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pPr algn="l"/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5F4924D-34B8-1B90-C01B-B70B51198C28}"/>
              </a:ext>
            </a:extLst>
          </p:cNvPr>
          <p:cNvSpPr txBox="1">
            <a:spLocks/>
          </p:cNvSpPr>
          <p:nvPr/>
        </p:nvSpPr>
        <p:spPr>
          <a:xfrm>
            <a:off x="1913323" y="0"/>
            <a:ext cx="7230677" cy="996175"/>
          </a:xfrm>
          <a:prstGeom prst="rect">
            <a:avLst/>
          </a:prstGeom>
        </p:spPr>
        <p:txBody>
          <a:bodyPr vert="horz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1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/>
              <a:t>Histoire de la maladie</a:t>
            </a:r>
          </a:p>
        </p:txBody>
      </p:sp>
    </p:spTree>
    <p:extLst>
      <p:ext uri="{BB962C8B-B14F-4D97-AF65-F5344CB8AC3E}">
        <p14:creationId xmlns:p14="http://schemas.microsoft.com/office/powerpoint/2010/main" val="40908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2CB14-A567-E0D0-ACAE-22601F3C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323" y="0"/>
            <a:ext cx="7230677" cy="996175"/>
          </a:xfrm>
        </p:spPr>
        <p:txBody>
          <a:bodyPr anchor="ctr" anchorCtr="0"/>
          <a:lstStyle/>
          <a:p>
            <a:pPr algn="l"/>
            <a:r>
              <a:rPr lang="fr-FR" sz="2400" dirty="0"/>
              <a:t>Données de l’examen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6F779-ACB6-4B83-9B7A-5912CEA730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 anchorCtr="0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Signes fonctionnels : </a:t>
            </a:r>
            <a:r>
              <a:rPr lang="fr-FR" dirty="0"/>
              <a:t>douleurs pelviennes, vomissements, fièvre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Paramètre vitaux : </a:t>
            </a:r>
            <a:r>
              <a:rPr lang="fr-FR" dirty="0"/>
              <a:t>Tachycardie à 125bpm, hyperthermie à 38,7°C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/>
              <a:t>Palpation abdominale : </a:t>
            </a:r>
            <a:r>
              <a:rPr lang="fr-FR" dirty="0"/>
              <a:t>utérus douloureux, ascensionné à l’ombilic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Examen au spéculum : </a:t>
            </a:r>
            <a:r>
              <a:rPr lang="fr-FR" dirty="0"/>
              <a:t>col sans particularité, pertes physiologiques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Toucher vaginal : </a:t>
            </a:r>
            <a:r>
              <a:rPr lang="fr-FR" dirty="0"/>
              <a:t>col fermé et long sans masse palpable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Echographie : </a:t>
            </a:r>
            <a:r>
              <a:rPr lang="fr-FR" dirty="0"/>
              <a:t>bonne vitalité fœtale et quantité de liquide amniotique normale, volumineux fibrome intramural </a:t>
            </a:r>
            <a:r>
              <a:rPr lang="fr-FR" dirty="0" err="1"/>
              <a:t>fundique</a:t>
            </a:r>
            <a:r>
              <a:rPr lang="fr-FR" dirty="0"/>
              <a:t> de 12cm (FIGO type 4), d’allure </a:t>
            </a:r>
            <a:r>
              <a:rPr lang="fr-FR" dirty="0" err="1"/>
              <a:t>nécrobiotique</a:t>
            </a: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1" dirty="0"/>
              <a:t>Bilan biologique : </a:t>
            </a:r>
            <a:r>
              <a:rPr lang="fr-FR" dirty="0"/>
              <a:t>syndrome inflammatoire avec GB=12G/L et CRP=246mg/l, prélèvements infectieux (prélèvement vaginal, ECBU et hémocultures) négatifs</a:t>
            </a:r>
            <a:endParaRPr lang="fr-FR" i="1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A75B2E-1556-5D44-B594-B5BCDB422A63}"/>
              </a:ext>
            </a:extLst>
          </p:cNvPr>
          <p:cNvSpPr txBox="1"/>
          <p:nvPr/>
        </p:nvSpPr>
        <p:spPr>
          <a:xfrm>
            <a:off x="1637492" y="4253948"/>
            <a:ext cx="586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Qu’est-ce que ce tableau clinique vous évoque? </a:t>
            </a:r>
          </a:p>
        </p:txBody>
      </p:sp>
    </p:spTree>
    <p:extLst>
      <p:ext uri="{BB962C8B-B14F-4D97-AF65-F5344CB8AC3E}">
        <p14:creationId xmlns:p14="http://schemas.microsoft.com/office/powerpoint/2010/main" val="19299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945D0-A9F7-F24C-A67C-F30923D8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 du tableau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4D417-7961-C746-A2DD-E49A5EDD37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400" dirty="0"/>
              <a:t>Suspicion de </a:t>
            </a:r>
            <a:r>
              <a:rPr lang="fr-FR" sz="2400" b="1" dirty="0"/>
              <a:t>nécrobiose de fibrome utérin.</a:t>
            </a:r>
          </a:p>
          <a:p>
            <a:r>
              <a:rPr lang="fr-FR" dirty="0"/>
              <a:t>La </a:t>
            </a:r>
            <a:r>
              <a:rPr lang="fr-FR" b="1" dirty="0" err="1"/>
              <a:t>chorioamniotite</a:t>
            </a:r>
            <a:r>
              <a:rPr lang="fr-FR" dirty="0"/>
              <a:t> seule ou associée ne peut être exclue dans le contexte, de même qu’une autre étiologie infectieuse. 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/>
              <a:t>Que proposez-vous comme prise en charge ?</a:t>
            </a:r>
          </a:p>
          <a:p>
            <a:r>
              <a:rPr lang="fr-FR" dirty="0"/>
              <a:t>-    Hospitalisation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Mise en place d’une antibiothérapie intraveineuse par Amoxicilline</a:t>
            </a:r>
          </a:p>
          <a:p>
            <a:pPr marL="285750" indent="-285750">
              <a:buFontTx/>
              <a:buChar char="-"/>
            </a:pPr>
            <a:r>
              <a:rPr lang="fr-FR" dirty="0"/>
              <a:t>IRM abdomino-pelvienne à la recherche d’un autre foyer infectieux / caractérisation du fibrome</a:t>
            </a:r>
          </a:p>
        </p:txBody>
      </p:sp>
    </p:spTree>
    <p:extLst>
      <p:ext uri="{BB962C8B-B14F-4D97-AF65-F5344CB8AC3E}">
        <p14:creationId xmlns:p14="http://schemas.microsoft.com/office/powerpoint/2010/main" val="38422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392" y="192986"/>
            <a:ext cx="6289340" cy="996175"/>
          </a:xfrm>
        </p:spPr>
        <p:txBody>
          <a:bodyPr/>
          <a:lstStyle/>
          <a:p>
            <a:r>
              <a:rPr lang="fr-FR" dirty="0"/>
              <a:t>IRM pelvienne sur utérus gravide (1/2)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9" y="1772469"/>
            <a:ext cx="3878611" cy="30034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13" y="1377664"/>
            <a:ext cx="3428846" cy="34288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80162" y="4792376"/>
            <a:ext cx="301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Axiale T2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45588" y="4806510"/>
            <a:ext cx="235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Sagittale T2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9CCAE7-E713-B046-AD76-FC6C199CD283}"/>
              </a:ext>
            </a:extLst>
          </p:cNvPr>
          <p:cNvSpPr txBox="1"/>
          <p:nvPr/>
        </p:nvSpPr>
        <p:spPr>
          <a:xfrm>
            <a:off x="459564" y="1315243"/>
            <a:ext cx="38786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Que voit-on?</a:t>
            </a:r>
          </a:p>
          <a:p>
            <a:r>
              <a:rPr lang="fr-FR" b="1" dirty="0"/>
              <a:t>                                    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5C59DA5-70BA-4340-BF09-08B78CE38E45}"/>
              </a:ext>
            </a:extLst>
          </p:cNvPr>
          <p:cNvCxnSpPr>
            <a:cxnSpLocks/>
          </p:cNvCxnSpPr>
          <p:nvPr/>
        </p:nvCxnSpPr>
        <p:spPr>
          <a:xfrm flipH="1">
            <a:off x="7407194" y="3120914"/>
            <a:ext cx="977153" cy="782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46513AE-46DF-2F42-A9F1-D3579FE4286C}"/>
              </a:ext>
            </a:extLst>
          </p:cNvPr>
          <p:cNvSpPr txBox="1"/>
          <p:nvPr/>
        </p:nvSpPr>
        <p:spPr>
          <a:xfrm>
            <a:off x="8384347" y="2936248"/>
            <a:ext cx="87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Foetus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2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IRM pelvienne sur utérus gravide (2/2)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02" y="1219309"/>
            <a:ext cx="3993760" cy="3445791"/>
          </a:xfrm>
        </p:spPr>
      </p:pic>
      <p:sp>
        <p:nvSpPr>
          <p:cNvPr id="5" name="ZoneTexte 4"/>
          <p:cNvSpPr txBox="1"/>
          <p:nvPr/>
        </p:nvSpPr>
        <p:spPr>
          <a:xfrm>
            <a:off x="2033081" y="4665100"/>
            <a:ext cx="253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Axiale T1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433360-3591-4D4B-B05C-6B86E5DE2E52}"/>
              </a:ext>
            </a:extLst>
          </p:cNvPr>
          <p:cNvSpPr txBox="1"/>
          <p:nvPr/>
        </p:nvSpPr>
        <p:spPr>
          <a:xfrm>
            <a:off x="5070062" y="1417588"/>
            <a:ext cx="3989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Masse </a:t>
            </a:r>
            <a:r>
              <a:rPr lang="fr-FR" dirty="0" err="1"/>
              <a:t>intramyométriale</a:t>
            </a:r>
            <a:r>
              <a:rPr lang="fr-FR" dirty="0"/>
              <a:t> de 12,5x12x10,5cm en </a:t>
            </a:r>
            <a:r>
              <a:rPr lang="fr-FR" dirty="0" err="1"/>
              <a:t>hyposignal</a:t>
            </a:r>
            <a:r>
              <a:rPr lang="fr-FR" dirty="0"/>
              <a:t> T2 avec composante centrale liquidienne en hyper T2 et hyper T1 spontanés témoins d’un remaniement kystique central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Cavité amniotique et fœtus refoulés par la masse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BCC924C-8FEE-0744-9128-E1AAE92479C6}"/>
              </a:ext>
            </a:extLst>
          </p:cNvPr>
          <p:cNvCxnSpPr/>
          <p:nvPr/>
        </p:nvCxnSpPr>
        <p:spPr>
          <a:xfrm>
            <a:off x="929268" y="3272118"/>
            <a:ext cx="18736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36BEBAE-7478-134F-8DE3-7C78126DBB40}"/>
              </a:ext>
            </a:extLst>
          </p:cNvPr>
          <p:cNvSpPr txBox="1"/>
          <p:nvPr/>
        </p:nvSpPr>
        <p:spPr>
          <a:xfrm>
            <a:off x="71718" y="3087452"/>
            <a:ext cx="8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Foetus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7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DABE1-1590-B54B-97B5-87EBCF4D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(1/5)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BB26B8-8A5C-2E46-BE2A-5E0EB7E261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2331" y="-232370"/>
            <a:ext cx="9144000" cy="3813718"/>
          </a:xfrm>
        </p:spPr>
        <p:txBody>
          <a:bodyPr/>
          <a:lstStyle/>
          <a:p>
            <a:r>
              <a:rPr lang="fr-FR" sz="1800" dirty="0"/>
              <a:t>Défavorable à J+1 de l’admission : </a:t>
            </a:r>
            <a:r>
              <a:rPr lang="fr-FR" sz="1800" b="1" dirty="0"/>
              <a:t>rupture spontanée des membranes</a:t>
            </a:r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C1B9BD-B812-214D-B1EE-AE7B9F4C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3" y="1674489"/>
            <a:ext cx="3897698" cy="31102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4BAA81A-716C-914C-8327-3BEF69B94D98}"/>
              </a:ext>
            </a:extLst>
          </p:cNvPr>
          <p:cNvSpPr txBox="1"/>
          <p:nvPr/>
        </p:nvSpPr>
        <p:spPr>
          <a:xfrm>
            <a:off x="885688" y="4784773"/>
            <a:ext cx="396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Echographie obstétricale après RPM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E638C9-2CF2-F54C-9880-40CE3EBACD69}"/>
              </a:ext>
            </a:extLst>
          </p:cNvPr>
          <p:cNvSpPr txBox="1"/>
          <p:nvPr/>
        </p:nvSpPr>
        <p:spPr>
          <a:xfrm>
            <a:off x="4651512" y="3366507"/>
            <a:ext cx="4492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Que dites vous à la patiente? Quelle prise en charge?</a:t>
            </a:r>
          </a:p>
        </p:txBody>
      </p:sp>
    </p:spTree>
    <p:extLst>
      <p:ext uri="{BB962C8B-B14F-4D97-AF65-F5344CB8AC3E}">
        <p14:creationId xmlns:p14="http://schemas.microsoft.com/office/powerpoint/2010/main" val="34592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FAE97-DBA6-FA43-AADB-A89199AB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57" y="61897"/>
            <a:ext cx="6289340" cy="996175"/>
          </a:xfrm>
        </p:spPr>
        <p:txBody>
          <a:bodyPr/>
          <a:lstStyle/>
          <a:p>
            <a:r>
              <a:rPr lang="fr-FR" dirty="0"/>
              <a:t>Evolution (2/5)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6A8C84-D516-6B40-882B-5638879296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559984"/>
            <a:ext cx="9144000" cy="381371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Après rupture prématurée des membranes en contexte infectieux, information du couple sur le pronostic fœtal défavorable et les risques infectieux maternel : décision d’</a:t>
            </a:r>
            <a:r>
              <a:rPr lang="fr-FR" b="1" dirty="0"/>
              <a:t>IMG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Modification de l’antibiothérapie par Augmentin après RPM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/>
              <a:t>Finalement, fausse couche spontanée</a:t>
            </a:r>
            <a:r>
              <a:rPr lang="fr-FR" dirty="0"/>
              <a:t> à J+1 de la RPM à 15+6SA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Rétention trophoblastique et saignements conduisant à une aspiration endo-utérine. Pertes sanguines estimées à 500cc.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6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2010</Words>
  <Application>Microsoft Macintosh PowerPoint</Application>
  <PresentationFormat>Affichage à l'écran (16:9)</PresentationFormat>
  <Paragraphs>178</Paragraphs>
  <Slides>21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Conception personnalisée</vt:lpstr>
      <vt:lpstr>1_Conception personnalisée</vt:lpstr>
      <vt:lpstr>Présentation PowerPoint</vt:lpstr>
      <vt:lpstr>Profil patiente et antécédents </vt:lpstr>
      <vt:lpstr>Présentation PowerPoint</vt:lpstr>
      <vt:lpstr>Données de l’examen clinique</vt:lpstr>
      <vt:lpstr>Résumé du tableau clinique</vt:lpstr>
      <vt:lpstr>IRM pelvienne sur utérus gravide (1/2) </vt:lpstr>
      <vt:lpstr>IRM pelvienne sur utérus gravide (2/2)</vt:lpstr>
      <vt:lpstr>Evolution (1/5)</vt:lpstr>
      <vt:lpstr>Evolution (2/5)</vt:lpstr>
      <vt:lpstr>Evolution (3/5)</vt:lpstr>
      <vt:lpstr>Scanner abdomino-pelvien à J+5 de la FCT</vt:lpstr>
      <vt:lpstr>Evolution (4/5)</vt:lpstr>
      <vt:lpstr>Evolution (5/5)</vt:lpstr>
      <vt:lpstr>Stratégie thérapeutique envisagée</vt:lpstr>
      <vt:lpstr>Discussion : aurait-on pu/du traiter ce fibrome avant grossesse?</vt:lpstr>
      <vt:lpstr>La grossesse influence-t-elle l’histoire naturelle du fibrome?  </vt:lpstr>
      <vt:lpstr>Le fibrome modifie-t-il l’histoire de la grossesse? </vt:lpstr>
      <vt:lpstr>Discussion : aurait-on pu/du traiter ce fibrome avant grossesse?</vt:lpstr>
      <vt:lpstr>Conclusions du cas: TAKE HOME MESSAGES</vt:lpstr>
      <vt:lpstr>Références bibliographiques (1/2)</vt:lpstr>
      <vt:lpstr>Références bibliographiques (2/2)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Madeleine Doll</cp:lastModifiedBy>
  <cp:revision>70</cp:revision>
  <dcterms:created xsi:type="dcterms:W3CDTF">2019-04-29T10:49:20Z</dcterms:created>
  <dcterms:modified xsi:type="dcterms:W3CDTF">2023-07-16T21:33:34Z</dcterms:modified>
</cp:coreProperties>
</file>