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3" r:id="rId1"/>
    <p:sldMasterId id="2147483666" r:id="rId2"/>
  </p:sldMasterIdLst>
  <p:handoutMasterIdLst>
    <p:handoutMasterId r:id="rId21"/>
  </p:handoutMasterIdLst>
  <p:sldIdLst>
    <p:sldId id="468" r:id="rId3"/>
    <p:sldId id="470" r:id="rId4"/>
    <p:sldId id="472" r:id="rId5"/>
    <p:sldId id="473" r:id="rId6"/>
    <p:sldId id="474" r:id="rId7"/>
    <p:sldId id="481" r:id="rId8"/>
    <p:sldId id="480" r:id="rId9"/>
    <p:sldId id="475" r:id="rId10"/>
    <p:sldId id="482" r:id="rId11"/>
    <p:sldId id="476" r:id="rId12"/>
    <p:sldId id="483" r:id="rId13"/>
    <p:sldId id="484" r:id="rId14"/>
    <p:sldId id="488" r:id="rId15"/>
    <p:sldId id="485" r:id="rId16"/>
    <p:sldId id="477" r:id="rId17"/>
    <p:sldId id="487" r:id="rId18"/>
    <p:sldId id="478" r:id="rId19"/>
    <p:sldId id="479" r:id="rId20"/>
  </p:sldIdLst>
  <p:sldSz cx="9144000" cy="5143500" type="screen16x9"/>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B7FF"/>
    <a:srgbClr val="9B0875"/>
    <a:srgbClr val="03ABEE"/>
    <a:srgbClr val="09AEEE"/>
    <a:srgbClr val="70316B"/>
    <a:srgbClr val="702D64"/>
    <a:srgbClr val="701A65"/>
    <a:srgbClr val="66185C"/>
    <a:srgbClr val="66105B"/>
    <a:srgbClr val="66085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283"/>
    <p:restoredTop sz="94660"/>
  </p:normalViewPr>
  <p:slideViewPr>
    <p:cSldViewPr snapToGrid="0" snapToObjects="1">
      <p:cViewPr varScale="1">
        <p:scale>
          <a:sx n="72" d="100"/>
          <a:sy n="72" d="100"/>
        </p:scale>
        <p:origin x="200" y="1688"/>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D4A3155-55A5-5D44-834B-F455CBE24D99}" type="datetimeFigureOut">
              <a:rPr lang="fr-FR" smtClean="0"/>
              <a:t>16/07/2023</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4533728-3C10-5046-9B11-B82A16BC2E04}" type="slidenum">
              <a:rPr lang="fr-FR" smtClean="0"/>
              <a:t>‹N°›</a:t>
            </a:fld>
            <a:endParaRPr lang="fr-FR"/>
          </a:p>
        </p:txBody>
      </p:sp>
    </p:spTree>
    <p:extLst>
      <p:ext uri="{BB962C8B-B14F-4D97-AF65-F5344CB8AC3E}">
        <p14:creationId xmlns:p14="http://schemas.microsoft.com/office/powerpoint/2010/main" val="64470886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9" name="Espace réservé du texte 8"/>
          <p:cNvSpPr>
            <a:spLocks noGrp="1"/>
          </p:cNvSpPr>
          <p:nvPr>
            <p:ph type="body" sz="quarter" idx="11" hasCustomPrompt="1"/>
          </p:nvPr>
        </p:nvSpPr>
        <p:spPr>
          <a:xfrm>
            <a:off x="0" y="3412316"/>
            <a:ext cx="9144000" cy="1731184"/>
          </a:xfrm>
          <a:prstGeom prst="rect">
            <a:avLst/>
          </a:prstGeom>
        </p:spPr>
        <p:txBody>
          <a:bodyPr vert="horz" lIns="0" anchor="ctr" anchorCtr="1"/>
          <a:lstStyle>
            <a:lvl1pPr marL="0" indent="0" algn="l">
              <a:buNone/>
              <a:defRPr sz="2500" b="1" i="0" baseline="0">
                <a:solidFill>
                  <a:schemeClr val="bg1"/>
                </a:solidFill>
                <a:latin typeface="+mj-lt"/>
              </a:defRPr>
            </a:lvl1pPr>
          </a:lstStyle>
          <a:p>
            <a:pPr lvl="0"/>
            <a:r>
              <a:rPr lang="fr-FR" dirty="0"/>
              <a:t>TITRE DE VOTRE PRÉSENTATION</a:t>
            </a:r>
          </a:p>
        </p:txBody>
      </p:sp>
    </p:spTree>
    <p:extLst>
      <p:ext uri="{BB962C8B-B14F-4D97-AF65-F5344CB8AC3E}">
        <p14:creationId xmlns:p14="http://schemas.microsoft.com/office/powerpoint/2010/main" val="870309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925392" y="0"/>
            <a:ext cx="6289340" cy="996175"/>
          </a:xfrm>
          <a:prstGeom prst="rect">
            <a:avLst/>
          </a:prstGeom>
        </p:spPr>
        <p:txBody>
          <a:bodyPr vert="horz" anchor="ctr" anchorCtr="0"/>
          <a:lstStyle>
            <a:lvl1pPr algn="l">
              <a:defRPr sz="2400" b="1" i="0" baseline="0">
                <a:solidFill>
                  <a:schemeClr val="bg1"/>
                </a:solidFill>
              </a:defRPr>
            </a:lvl1pPr>
          </a:lstStyle>
          <a:p>
            <a:r>
              <a:rPr lang="fr-FR" dirty="0"/>
              <a:t>TITRE DE VOTRE PRÉSENTATION</a:t>
            </a:r>
          </a:p>
        </p:txBody>
      </p:sp>
      <p:sp>
        <p:nvSpPr>
          <p:cNvPr id="4" name="Espace réservé du contenu 3"/>
          <p:cNvSpPr>
            <a:spLocks noGrp="1"/>
          </p:cNvSpPr>
          <p:nvPr>
            <p:ph sz="quarter" idx="10" hasCustomPrompt="1"/>
          </p:nvPr>
        </p:nvSpPr>
        <p:spPr>
          <a:xfrm>
            <a:off x="1" y="996176"/>
            <a:ext cx="9144000" cy="3813718"/>
          </a:xfrm>
          <a:prstGeom prst="rect">
            <a:avLst/>
          </a:prstGeom>
        </p:spPr>
        <p:txBody>
          <a:bodyPr vert="horz" anchor="ctr" anchorCtr="0"/>
          <a:lstStyle>
            <a:lvl1pPr marL="0" indent="0" algn="l">
              <a:buNone/>
              <a:defRPr sz="1700"/>
            </a:lvl1pPr>
          </a:lstStyle>
          <a:p>
            <a:pPr lvl="0"/>
            <a:r>
              <a:rPr lang="fr-FR" dirty="0"/>
              <a:t>ZONE TEXT</a:t>
            </a:r>
          </a:p>
        </p:txBody>
      </p:sp>
    </p:spTree>
    <p:extLst>
      <p:ext uri="{BB962C8B-B14F-4D97-AF65-F5344CB8AC3E}">
        <p14:creationId xmlns:p14="http://schemas.microsoft.com/office/powerpoint/2010/main" val="4448959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CD119505-B696-BE02-A78B-04B5BE3BB935}"/>
              </a:ext>
            </a:extLst>
          </p:cNvPr>
          <p:cNvPicPr>
            <a:picLocks noChangeAspect="1"/>
          </p:cNvPicPr>
          <p:nvPr userDrawn="1"/>
        </p:nvPicPr>
        <p:blipFill>
          <a:blip r:embed="rId3"/>
          <a:stretch>
            <a:fillRect/>
          </a:stretch>
        </p:blipFill>
        <p:spPr>
          <a:xfrm>
            <a:off x="0" y="0"/>
            <a:ext cx="9144000" cy="5143500"/>
          </a:xfrm>
          <a:prstGeom prst="rect">
            <a:avLst/>
          </a:prstGeom>
        </p:spPr>
      </p:pic>
      <p:pic>
        <p:nvPicPr>
          <p:cNvPr id="6" name="Image 5">
            <a:extLst>
              <a:ext uri="{FF2B5EF4-FFF2-40B4-BE49-F238E27FC236}">
                <a16:creationId xmlns:a16="http://schemas.microsoft.com/office/drawing/2014/main" id="{44B2C0F6-6D24-9F99-E109-703C3C064D67}"/>
              </a:ext>
            </a:extLst>
          </p:cNvPr>
          <p:cNvPicPr>
            <a:picLocks noChangeAspect="1"/>
          </p:cNvPicPr>
          <p:nvPr userDrawn="1"/>
        </p:nvPicPr>
        <p:blipFill>
          <a:blip r:embed="rId4"/>
          <a:stretch>
            <a:fillRect/>
          </a:stretch>
        </p:blipFill>
        <p:spPr>
          <a:xfrm>
            <a:off x="299069" y="254775"/>
            <a:ext cx="1587500" cy="812800"/>
          </a:xfrm>
          <a:prstGeom prst="rect">
            <a:avLst/>
          </a:prstGeom>
        </p:spPr>
      </p:pic>
      <p:sp>
        <p:nvSpPr>
          <p:cNvPr id="7" name="Rectangle 6">
            <a:extLst>
              <a:ext uri="{FF2B5EF4-FFF2-40B4-BE49-F238E27FC236}">
                <a16:creationId xmlns:a16="http://schemas.microsoft.com/office/drawing/2014/main" id="{2122AF2B-0598-A52B-8ABB-7CFE92B951B1}"/>
              </a:ext>
            </a:extLst>
          </p:cNvPr>
          <p:cNvSpPr/>
          <p:nvPr userDrawn="1"/>
        </p:nvSpPr>
        <p:spPr>
          <a:xfrm>
            <a:off x="-29737" y="4028378"/>
            <a:ext cx="9203473" cy="1115122"/>
          </a:xfrm>
          <a:prstGeom prst="rect">
            <a:avLst/>
          </a:prstGeom>
          <a:solidFill>
            <a:srgbClr val="02B7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t> </a:t>
            </a:r>
          </a:p>
        </p:txBody>
      </p:sp>
      <p:pic>
        <p:nvPicPr>
          <p:cNvPr id="5" name="Image 4" descr="Une image contenant texte, personne, sport, natation&#10;&#10;Description générée automatiquement">
            <a:extLst>
              <a:ext uri="{FF2B5EF4-FFF2-40B4-BE49-F238E27FC236}">
                <a16:creationId xmlns:a16="http://schemas.microsoft.com/office/drawing/2014/main" id="{0C23B5CF-6521-542A-6158-79D311C867FF}"/>
              </a:ext>
            </a:extLst>
          </p:cNvPr>
          <p:cNvPicPr>
            <a:picLocks noChangeAspect="1"/>
          </p:cNvPicPr>
          <p:nvPr userDrawn="1"/>
        </p:nvPicPr>
        <p:blipFill>
          <a:blip r:embed="rId5"/>
          <a:stretch>
            <a:fillRect/>
          </a:stretch>
        </p:blipFill>
        <p:spPr>
          <a:xfrm>
            <a:off x="7731890" y="252694"/>
            <a:ext cx="1113041" cy="1113041"/>
          </a:xfrm>
          <a:prstGeom prst="rect">
            <a:avLst/>
          </a:prstGeom>
        </p:spPr>
      </p:pic>
    </p:spTree>
    <p:extLst>
      <p:ext uri="{BB962C8B-B14F-4D97-AF65-F5344CB8AC3E}">
        <p14:creationId xmlns:p14="http://schemas.microsoft.com/office/powerpoint/2010/main" val="45815660"/>
      </p:ext>
    </p:extLst>
  </p:cSld>
  <p:clrMap bg1="lt1" tx1="dk1" bg2="lt2" tx2="dk2" accent1="accent1" accent2="accent2" accent3="accent3" accent4="accent4" accent5="accent5" accent6="accent6" hlink="hlink" folHlink="folHlink"/>
  <p:sldLayoutIdLst>
    <p:sldLayoutId id="2147483665"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1C027FA-422B-5C39-9B14-944E78A469A3}"/>
              </a:ext>
            </a:extLst>
          </p:cNvPr>
          <p:cNvSpPr/>
          <p:nvPr userDrawn="1"/>
        </p:nvSpPr>
        <p:spPr>
          <a:xfrm>
            <a:off x="-29737" y="0"/>
            <a:ext cx="9203473" cy="1115122"/>
          </a:xfrm>
          <a:prstGeom prst="rect">
            <a:avLst/>
          </a:prstGeom>
          <a:solidFill>
            <a:srgbClr val="02B7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t> </a:t>
            </a:r>
          </a:p>
        </p:txBody>
      </p:sp>
      <p:pic>
        <p:nvPicPr>
          <p:cNvPr id="5" name="Image 4" descr="Une image contenant texte, clipart, arts de la table, vaisselle&#10;&#10;Description générée automatiquement">
            <a:extLst>
              <a:ext uri="{FF2B5EF4-FFF2-40B4-BE49-F238E27FC236}">
                <a16:creationId xmlns:a16="http://schemas.microsoft.com/office/drawing/2014/main" id="{E60E15D0-9B15-F24C-022E-1685252D2008}"/>
              </a:ext>
            </a:extLst>
          </p:cNvPr>
          <p:cNvPicPr>
            <a:picLocks noChangeAspect="1"/>
          </p:cNvPicPr>
          <p:nvPr userDrawn="1"/>
        </p:nvPicPr>
        <p:blipFill>
          <a:blip r:embed="rId3"/>
          <a:stretch>
            <a:fillRect/>
          </a:stretch>
        </p:blipFill>
        <p:spPr>
          <a:xfrm>
            <a:off x="187557" y="151161"/>
            <a:ext cx="1587500" cy="812800"/>
          </a:xfrm>
          <a:prstGeom prst="rect">
            <a:avLst/>
          </a:prstGeom>
        </p:spPr>
      </p:pic>
    </p:spTree>
    <p:extLst>
      <p:ext uri="{BB962C8B-B14F-4D97-AF65-F5344CB8AC3E}">
        <p14:creationId xmlns:p14="http://schemas.microsoft.com/office/powerpoint/2010/main" val="3391712340"/>
      </p:ext>
    </p:extLst>
  </p:cSld>
  <p:clrMap bg1="lt1" tx1="dk1" bg2="lt2" tx2="dk2" accent1="accent1" accent2="accent2" accent3="accent3" accent4="accent4" accent5="accent5" accent6="accent6" hlink="hlink" folHlink="folHlink"/>
  <p:sldLayoutIdLst>
    <p:sldLayoutId id="2147483668"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snfge.org/lexique#Pritoine" TargetMode="External"/><Relationship Id="rId2" Type="http://schemas.openxmlformats.org/officeDocument/2006/relationships/hyperlink" Target="https://www.snfge.org/lexique#Biopsie"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DC4D8729-0C72-C906-A095-4EAEC8FB3347}"/>
              </a:ext>
            </a:extLst>
          </p:cNvPr>
          <p:cNvSpPr>
            <a:spLocks noGrp="1"/>
          </p:cNvSpPr>
          <p:nvPr>
            <p:ph type="body" sz="quarter" idx="11"/>
          </p:nvPr>
        </p:nvSpPr>
        <p:spPr>
          <a:xfrm>
            <a:off x="0" y="3822604"/>
            <a:ext cx="9144000" cy="1320895"/>
          </a:xfrm>
        </p:spPr>
        <p:txBody>
          <a:bodyPr/>
          <a:lstStyle/>
          <a:p>
            <a:pPr algn="ctr"/>
            <a:r>
              <a:rPr lang="fr-FR" cap="small" dirty="0"/>
              <a:t>Un Fibrome Pas Si Typique…</a:t>
            </a:r>
          </a:p>
          <a:p>
            <a:pPr algn="ctr"/>
            <a:r>
              <a:rPr lang="fr-FR" sz="1800" b="0" i="1" dirty="0"/>
              <a:t>En partenariat avec la SCGP et Besins Healthcare France</a:t>
            </a:r>
          </a:p>
        </p:txBody>
      </p:sp>
    </p:spTree>
    <p:extLst>
      <p:ext uri="{BB962C8B-B14F-4D97-AF65-F5344CB8AC3E}">
        <p14:creationId xmlns:p14="http://schemas.microsoft.com/office/powerpoint/2010/main" val="36172308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872CB14-A567-E0D0-ACAE-22601F3C4A26}"/>
              </a:ext>
            </a:extLst>
          </p:cNvPr>
          <p:cNvSpPr>
            <a:spLocks noGrp="1"/>
          </p:cNvSpPr>
          <p:nvPr>
            <p:ph type="title"/>
          </p:nvPr>
        </p:nvSpPr>
        <p:spPr>
          <a:xfrm>
            <a:off x="1913323" y="0"/>
            <a:ext cx="7230677" cy="996175"/>
          </a:xfrm>
        </p:spPr>
        <p:txBody>
          <a:bodyPr anchor="ctr" anchorCtr="0"/>
          <a:lstStyle/>
          <a:p>
            <a:pPr algn="l"/>
            <a:r>
              <a:rPr lang="fr-FR" sz="2400" dirty="0"/>
              <a:t>Stratégie thérapeutique envisagée (1)</a:t>
            </a:r>
          </a:p>
        </p:txBody>
      </p:sp>
      <p:sp>
        <p:nvSpPr>
          <p:cNvPr id="3" name="Espace réservé du contenu 2">
            <a:extLst>
              <a:ext uri="{FF2B5EF4-FFF2-40B4-BE49-F238E27FC236}">
                <a16:creationId xmlns:a16="http://schemas.microsoft.com/office/drawing/2014/main" id="{0696F779-ACB6-4B83-9B7A-5912CEA73032}"/>
              </a:ext>
            </a:extLst>
          </p:cNvPr>
          <p:cNvSpPr>
            <a:spLocks noGrp="1"/>
          </p:cNvSpPr>
          <p:nvPr>
            <p:ph sz="quarter" idx="10"/>
          </p:nvPr>
        </p:nvSpPr>
        <p:spPr/>
        <p:txBody>
          <a:bodyPr anchor="ctr" anchorCtr="0"/>
          <a:lstStyle/>
          <a:p>
            <a:pPr marL="285750" indent="-285750" algn="l">
              <a:buFont typeface="Wingdings" panose="05000000000000000000" pitchFamily="2" charset="2"/>
              <a:buChar char="§"/>
            </a:pPr>
            <a:r>
              <a:rPr lang="fr-FR" dirty="0"/>
              <a:t>Discussion du dossier à l’Institut de Cancérologie de Montpellier</a:t>
            </a:r>
          </a:p>
          <a:p>
            <a:pPr marL="285750" indent="-285750" algn="l">
              <a:buFont typeface="Wingdings" panose="05000000000000000000" pitchFamily="2" charset="2"/>
              <a:buChar char="§"/>
            </a:pPr>
            <a:r>
              <a:rPr lang="fr-FR" dirty="0"/>
              <a:t>Impossibilité sur l’imagerie de juger du caractère bénin du fibrome</a:t>
            </a:r>
          </a:p>
          <a:p>
            <a:pPr marL="285750" indent="-285750" algn="l">
              <a:buFont typeface="Wingdings" panose="05000000000000000000" pitchFamily="2" charset="2"/>
              <a:buChar char="§"/>
            </a:pPr>
            <a:r>
              <a:rPr lang="fr-FR" dirty="0"/>
              <a:t>Demande d’une preuve histologique</a:t>
            </a:r>
          </a:p>
          <a:p>
            <a:pPr marL="285750" indent="-285750" algn="l">
              <a:buFont typeface="Wingdings" panose="05000000000000000000" pitchFamily="2" charset="2"/>
              <a:buChar char="§"/>
            </a:pPr>
            <a:r>
              <a:rPr lang="fr-FR" dirty="0"/>
              <a:t>Réalisation d’une biopsie </a:t>
            </a:r>
            <a:r>
              <a:rPr lang="fr-FR" dirty="0" err="1"/>
              <a:t>transvaginale</a:t>
            </a:r>
            <a:r>
              <a:rPr lang="fr-FR" dirty="0"/>
              <a:t> </a:t>
            </a:r>
            <a:r>
              <a:rPr lang="fr-FR" dirty="0" err="1"/>
              <a:t>écho-guidée</a:t>
            </a:r>
            <a:r>
              <a:rPr lang="fr-FR" dirty="0"/>
              <a:t> au bloc opératoire sous AG</a:t>
            </a:r>
          </a:p>
          <a:p>
            <a:pPr marL="285750" indent="-285750" algn="l">
              <a:buFont typeface="Wingdings" panose="05000000000000000000" pitchFamily="2" charset="2"/>
              <a:buChar char="§"/>
            </a:pPr>
            <a:r>
              <a:rPr lang="fr-FR" dirty="0" err="1"/>
              <a:t>Anatompathologie</a:t>
            </a:r>
            <a:r>
              <a:rPr lang="fr-FR" dirty="0"/>
              <a:t> au CHU de </a:t>
            </a:r>
            <a:r>
              <a:rPr lang="fr-FR" dirty="0" err="1"/>
              <a:t>Nimes</a:t>
            </a:r>
            <a:r>
              <a:rPr lang="fr-FR" dirty="0"/>
              <a:t> : aspect pouvant correspondre à une </a:t>
            </a:r>
            <a:r>
              <a:rPr lang="fr-FR" dirty="0" err="1"/>
              <a:t>proligération</a:t>
            </a:r>
            <a:r>
              <a:rPr lang="fr-FR" dirty="0"/>
              <a:t> stromal, nodule stromal ou sarcome stromal de bas grade</a:t>
            </a:r>
          </a:p>
          <a:p>
            <a:pPr marL="285750" indent="-285750" algn="l">
              <a:buFont typeface="Wingdings" panose="05000000000000000000" pitchFamily="2" charset="2"/>
              <a:buChar char="§"/>
            </a:pPr>
            <a:r>
              <a:rPr lang="fr-FR" dirty="0"/>
              <a:t>Relecture à l’Institut Bergonié : Au total il s'agit d'une lésion avec phénotype musculaire lisse partiel (desmine positive intense et diffuse) bien différenciée avec forte expression des récepteurs hormonaux. Bien qu'un tumeur stromale peut être discutée, la positivité forte de la desmine me semble peu probable. </a:t>
            </a:r>
          </a:p>
        </p:txBody>
      </p:sp>
    </p:spTree>
    <p:extLst>
      <p:ext uri="{BB962C8B-B14F-4D97-AF65-F5344CB8AC3E}">
        <p14:creationId xmlns:p14="http://schemas.microsoft.com/office/powerpoint/2010/main" val="10971055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606D4DA-61AA-2564-6E45-06C67AF1A527}"/>
              </a:ext>
            </a:extLst>
          </p:cNvPr>
          <p:cNvSpPr>
            <a:spLocks noGrp="1"/>
          </p:cNvSpPr>
          <p:nvPr>
            <p:ph type="title"/>
          </p:nvPr>
        </p:nvSpPr>
        <p:spPr/>
        <p:txBody>
          <a:bodyPr/>
          <a:lstStyle/>
          <a:p>
            <a:r>
              <a:rPr lang="fr-FR" dirty="0"/>
              <a:t>Quelle est en 2023, la voie d’abord recommandée, pour une biopsie pour suspicion de sarcome utérin ?</a:t>
            </a:r>
          </a:p>
        </p:txBody>
      </p:sp>
      <p:sp>
        <p:nvSpPr>
          <p:cNvPr id="3" name="Espace réservé du contenu 2">
            <a:extLst>
              <a:ext uri="{FF2B5EF4-FFF2-40B4-BE49-F238E27FC236}">
                <a16:creationId xmlns:a16="http://schemas.microsoft.com/office/drawing/2014/main" id="{96748D2B-4939-BB73-5320-9B80A5360316}"/>
              </a:ext>
            </a:extLst>
          </p:cNvPr>
          <p:cNvSpPr>
            <a:spLocks noGrp="1"/>
          </p:cNvSpPr>
          <p:nvPr>
            <p:ph sz="quarter" idx="10"/>
          </p:nvPr>
        </p:nvSpPr>
        <p:spPr/>
        <p:txBody>
          <a:bodyPr/>
          <a:lstStyle/>
          <a:p>
            <a:r>
              <a:rPr lang="fr-FR" b="0" i="0" dirty="0">
                <a:effectLst/>
                <a:latin typeface="Lato" panose="020F0502020204030204" pitchFamily="34" charset="0"/>
              </a:rPr>
              <a:t>La </a:t>
            </a:r>
            <a:r>
              <a:rPr lang="fr-FR" b="0" i="0" u="none" strike="noStrike" dirty="0">
                <a:solidFill>
                  <a:srgbClr val="106A99"/>
                </a:solidFill>
                <a:effectLst/>
                <a:latin typeface="Lato" panose="020F0502020204030204" pitchFamily="34" charset="0"/>
                <a:hlinkClick r:id="rId2" tooltip="Geste qui constitue à prélever une toute petite partie d'un organe ou d’un tissu afin de l'analyser&#10;"/>
              </a:rPr>
              <a:t>biopsie</a:t>
            </a:r>
            <a:r>
              <a:rPr lang="fr-FR" b="0" i="0" dirty="0">
                <a:effectLst/>
                <a:latin typeface="Lato" panose="020F0502020204030204" pitchFamily="34" charset="0"/>
              </a:rPr>
              <a:t> coaxiale percutanée est la technique de référence en cas de suspicion de sarcome des tissus mous. Elle est sûre (taux de complication total 6,5%, morbidité sévère 0,5%, mortalité 0%), peu invasive, rentable et réalisable sous anesthésie locale. Le risque d'ensemencement du trajet est de 0,37% dans la littérature et nul si on utilise un système coaxial (en évitant de traverser le </a:t>
            </a:r>
            <a:r>
              <a:rPr lang="fr-FR" b="0" i="0" u="none" strike="noStrike" dirty="0">
                <a:solidFill>
                  <a:srgbClr val="106A99"/>
                </a:solidFill>
                <a:effectLst/>
                <a:latin typeface="Lato" panose="020F0502020204030204" pitchFamily="34" charset="0"/>
                <a:hlinkClick r:id="rId3" tooltip="Membrane interne tapissant la cavité abdominale et les viscères&#10;"/>
              </a:rPr>
              <a:t>péritoine</a:t>
            </a:r>
            <a:r>
              <a:rPr lang="fr-FR" b="0" i="0" dirty="0">
                <a:effectLst/>
                <a:latin typeface="Lato" panose="020F0502020204030204" pitchFamily="34" charset="0"/>
              </a:rPr>
              <a:t>). L’utilisation d’un coaxial permet la réalisation de prélèvements multiples via un trajet unique et protégé. L’utilisation d’aiguilles de large calibre (14G ou 16G) est recommandée pour garantir l’obtention d’un matériel en quantité suffisante. </a:t>
            </a:r>
          </a:p>
          <a:p>
            <a:endParaRPr lang="fr-FR" dirty="0">
              <a:latin typeface="Lato" panose="020F0502020204030204" pitchFamily="34" charset="0"/>
            </a:endParaRPr>
          </a:p>
          <a:p>
            <a:r>
              <a:rPr lang="fr-FR" dirty="0">
                <a:latin typeface="Lato" panose="020F0502020204030204" pitchFamily="34" charset="0"/>
                <a:sym typeface="Wingdings" pitchFamily="2" charset="2"/>
              </a:rPr>
              <a:t> Centre expert</a:t>
            </a:r>
            <a:endParaRPr lang="fr-FR" dirty="0"/>
          </a:p>
        </p:txBody>
      </p:sp>
    </p:spTree>
    <p:extLst>
      <p:ext uri="{BB962C8B-B14F-4D97-AF65-F5344CB8AC3E}">
        <p14:creationId xmlns:p14="http://schemas.microsoft.com/office/powerpoint/2010/main" val="1626329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872CB14-A567-E0D0-ACAE-22601F3C4A26}"/>
              </a:ext>
            </a:extLst>
          </p:cNvPr>
          <p:cNvSpPr>
            <a:spLocks noGrp="1"/>
          </p:cNvSpPr>
          <p:nvPr>
            <p:ph type="title"/>
          </p:nvPr>
        </p:nvSpPr>
        <p:spPr>
          <a:xfrm>
            <a:off x="1913323" y="0"/>
            <a:ext cx="7230677" cy="996175"/>
          </a:xfrm>
        </p:spPr>
        <p:txBody>
          <a:bodyPr anchor="ctr" anchorCtr="0"/>
          <a:lstStyle/>
          <a:p>
            <a:pPr algn="l"/>
            <a:r>
              <a:rPr lang="fr-FR" sz="2400" dirty="0"/>
              <a:t>Stratégie thérapeutique envisagée (2)</a:t>
            </a:r>
          </a:p>
        </p:txBody>
      </p:sp>
      <p:sp>
        <p:nvSpPr>
          <p:cNvPr id="3" name="Espace réservé du contenu 2">
            <a:extLst>
              <a:ext uri="{FF2B5EF4-FFF2-40B4-BE49-F238E27FC236}">
                <a16:creationId xmlns:a16="http://schemas.microsoft.com/office/drawing/2014/main" id="{0696F779-ACB6-4B83-9B7A-5912CEA73032}"/>
              </a:ext>
            </a:extLst>
          </p:cNvPr>
          <p:cNvSpPr>
            <a:spLocks noGrp="1"/>
          </p:cNvSpPr>
          <p:nvPr>
            <p:ph sz="quarter" idx="10"/>
          </p:nvPr>
        </p:nvSpPr>
        <p:spPr/>
        <p:txBody>
          <a:bodyPr anchor="ctr" anchorCtr="0"/>
          <a:lstStyle/>
          <a:p>
            <a:pPr marL="285750" indent="-285750" algn="l">
              <a:buFont typeface="Wingdings" panose="05000000000000000000" pitchFamily="2" charset="2"/>
              <a:buChar char="§"/>
            </a:pPr>
            <a:r>
              <a:rPr lang="fr-FR" dirty="0"/>
              <a:t>Discussion du dossier à l’Institut </a:t>
            </a:r>
            <a:r>
              <a:rPr lang="fr-FR" dirty="0" err="1"/>
              <a:t>Bergoié</a:t>
            </a:r>
            <a:r>
              <a:rPr lang="fr-FR" dirty="0"/>
              <a:t> pour la stratégie thérapeutique</a:t>
            </a:r>
          </a:p>
          <a:p>
            <a:pPr marL="285750" indent="-285750" algn="l">
              <a:buFont typeface="Wingdings" panose="05000000000000000000" pitchFamily="2" charset="2"/>
              <a:buChar char="§"/>
            </a:pPr>
            <a:r>
              <a:rPr lang="fr-FR" dirty="0"/>
              <a:t>Préservation de la fertilité de la patiente </a:t>
            </a:r>
            <a:r>
              <a:rPr lang="fr-FR" dirty="0">
                <a:sym typeface="Wingdings" pitchFamily="2" charset="2"/>
              </a:rPr>
              <a:t> Myomectomie par laparotomie </a:t>
            </a:r>
            <a:r>
              <a:rPr lang="fr-FR" dirty="0"/>
              <a:t>Impossibilité sur l’imagerie de juger du caractère bénin du fibrome</a:t>
            </a:r>
          </a:p>
          <a:p>
            <a:pPr marL="285750" indent="-285750" algn="l">
              <a:buFont typeface="Wingdings" panose="05000000000000000000" pitchFamily="2" charset="2"/>
              <a:buChar char="§"/>
            </a:pPr>
            <a:r>
              <a:rPr lang="fr-FR" dirty="0"/>
              <a:t>Réalisation d’une myomectomie par laparotomie : plan de clivage difficile, effraction de la cavité endométriale sur 2cm</a:t>
            </a:r>
          </a:p>
          <a:p>
            <a:pPr marL="285750" indent="-285750" algn="l">
              <a:buFont typeface="Wingdings" panose="05000000000000000000" pitchFamily="2" charset="2"/>
              <a:buChar char="§"/>
            </a:pPr>
            <a:r>
              <a:rPr lang="fr-FR" dirty="0"/>
              <a:t>Mise en place per opératoire de gel anti-</a:t>
            </a:r>
            <a:r>
              <a:rPr lang="fr-FR" dirty="0" err="1"/>
              <a:t>adhérentiel</a:t>
            </a:r>
            <a:r>
              <a:rPr lang="fr-FR" dirty="0"/>
              <a:t> dans la cavité utérine</a:t>
            </a:r>
          </a:p>
          <a:p>
            <a:pPr marL="285750" indent="-285750" algn="l">
              <a:buFont typeface="Wingdings" panose="05000000000000000000" pitchFamily="2" charset="2"/>
              <a:buChar char="§"/>
            </a:pPr>
            <a:r>
              <a:rPr lang="fr-FR" dirty="0"/>
              <a:t>Anatomopathologie finale à l’</a:t>
            </a:r>
            <a:r>
              <a:rPr lang="fr-FR" dirty="0" err="1"/>
              <a:t>Instittut</a:t>
            </a:r>
            <a:r>
              <a:rPr lang="fr-FR" dirty="0"/>
              <a:t> Bergonié </a:t>
            </a:r>
            <a:r>
              <a:rPr lang="fr-FR" dirty="0">
                <a:sym typeface="Wingdings" pitchFamily="2" charset="2"/>
              </a:rPr>
              <a:t> Léiomyome bénin</a:t>
            </a:r>
            <a:endParaRPr lang="fr-FR" dirty="0"/>
          </a:p>
          <a:p>
            <a:endParaRPr lang="fr-FR" dirty="0"/>
          </a:p>
        </p:txBody>
      </p:sp>
    </p:spTree>
    <p:extLst>
      <p:ext uri="{BB962C8B-B14F-4D97-AF65-F5344CB8AC3E}">
        <p14:creationId xmlns:p14="http://schemas.microsoft.com/office/powerpoint/2010/main" val="30372687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872CB14-A567-E0D0-ACAE-22601F3C4A26}"/>
              </a:ext>
            </a:extLst>
          </p:cNvPr>
          <p:cNvSpPr>
            <a:spLocks noGrp="1"/>
          </p:cNvSpPr>
          <p:nvPr>
            <p:ph type="title"/>
          </p:nvPr>
        </p:nvSpPr>
        <p:spPr>
          <a:xfrm>
            <a:off x="1913323" y="0"/>
            <a:ext cx="7230677" cy="996175"/>
          </a:xfrm>
        </p:spPr>
        <p:txBody>
          <a:bodyPr anchor="ctr" anchorCtr="0"/>
          <a:lstStyle/>
          <a:p>
            <a:pPr algn="l"/>
            <a:r>
              <a:rPr lang="fr-FR" sz="2400" dirty="0"/>
              <a:t>Surveillance de la patiente: évolution des symptômes?</a:t>
            </a:r>
          </a:p>
        </p:txBody>
      </p:sp>
      <p:sp>
        <p:nvSpPr>
          <p:cNvPr id="3" name="Espace réservé du contenu 2">
            <a:extLst>
              <a:ext uri="{FF2B5EF4-FFF2-40B4-BE49-F238E27FC236}">
                <a16:creationId xmlns:a16="http://schemas.microsoft.com/office/drawing/2014/main" id="{0696F779-ACB6-4B83-9B7A-5912CEA73032}"/>
              </a:ext>
            </a:extLst>
          </p:cNvPr>
          <p:cNvSpPr>
            <a:spLocks noGrp="1"/>
          </p:cNvSpPr>
          <p:nvPr>
            <p:ph sz="quarter" idx="10"/>
          </p:nvPr>
        </p:nvSpPr>
        <p:spPr/>
        <p:txBody>
          <a:bodyPr anchor="ctr" anchorCtr="0"/>
          <a:lstStyle/>
          <a:p>
            <a:pPr marL="285750" indent="-285750" algn="l">
              <a:buFont typeface="Wingdings" panose="05000000000000000000" pitchFamily="2" charset="2"/>
              <a:buChar char="§"/>
            </a:pPr>
            <a:r>
              <a:rPr lang="fr-FR" dirty="0"/>
              <a:t>A  6 mois, amélioration des symptômes cliniques : pesanteur et pollakiuries</a:t>
            </a:r>
          </a:p>
          <a:p>
            <a:pPr marL="285750" indent="-285750" algn="l">
              <a:buFont typeface="Wingdings" panose="05000000000000000000" pitchFamily="2" charset="2"/>
              <a:buChar char="§"/>
            </a:pPr>
            <a:r>
              <a:rPr lang="fr-FR" dirty="0"/>
              <a:t>Réalisation d’une IRM pelvienne à 6 mois : </a:t>
            </a:r>
          </a:p>
          <a:p>
            <a:pPr marL="285750" indent="-285750" algn="l">
              <a:buFont typeface="Wingdings" panose="05000000000000000000" pitchFamily="2" charset="2"/>
              <a:buChar char="§"/>
            </a:pPr>
            <a:r>
              <a:rPr lang="fr-FR" dirty="0"/>
              <a:t> Cavité de myomectomie de 17 x 19 mm, corporéale latéralisée à gauche de contenu hématique et en communication avec la cavité utérine par un pertuis de2,5 </a:t>
            </a:r>
            <a:r>
              <a:rPr lang="fr-FR" dirty="0" err="1"/>
              <a:t>mm.</a:t>
            </a:r>
            <a:r>
              <a:rPr lang="fr-FR" dirty="0"/>
              <a:t>- Collection liquidienne  post-opératoire de 1x3 x4 cm en avant de la cicatrice d'hystérotomie</a:t>
            </a:r>
          </a:p>
          <a:p>
            <a:pPr algn="l"/>
            <a:endParaRPr lang="fr-FR" dirty="0"/>
          </a:p>
        </p:txBody>
      </p:sp>
    </p:spTree>
    <p:extLst>
      <p:ext uri="{BB962C8B-B14F-4D97-AF65-F5344CB8AC3E}">
        <p14:creationId xmlns:p14="http://schemas.microsoft.com/office/powerpoint/2010/main" val="38493317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872CB14-A567-E0D0-ACAE-22601F3C4A26}"/>
              </a:ext>
            </a:extLst>
          </p:cNvPr>
          <p:cNvSpPr>
            <a:spLocks noGrp="1"/>
          </p:cNvSpPr>
          <p:nvPr>
            <p:ph type="title"/>
          </p:nvPr>
        </p:nvSpPr>
        <p:spPr>
          <a:xfrm>
            <a:off x="1913323" y="0"/>
            <a:ext cx="7230677" cy="996175"/>
          </a:xfrm>
        </p:spPr>
        <p:txBody>
          <a:bodyPr anchor="ctr" anchorCtr="0"/>
          <a:lstStyle/>
          <a:p>
            <a:pPr algn="l"/>
            <a:r>
              <a:rPr lang="fr-FR" sz="2400" dirty="0"/>
              <a:t>Surveillance de la patiente: évolution des symptômes?</a:t>
            </a:r>
          </a:p>
        </p:txBody>
      </p:sp>
      <p:pic>
        <p:nvPicPr>
          <p:cNvPr id="4" name="Espace réservé du contenu 3">
            <a:extLst>
              <a:ext uri="{FF2B5EF4-FFF2-40B4-BE49-F238E27FC236}">
                <a16:creationId xmlns:a16="http://schemas.microsoft.com/office/drawing/2014/main" id="{BBF3D59A-41C5-E643-3B73-1149E6304727}"/>
              </a:ext>
            </a:extLst>
          </p:cNvPr>
          <p:cNvPicPr>
            <a:picLocks noGrp="1" noChangeAspect="1"/>
          </p:cNvPicPr>
          <p:nvPr>
            <p:ph sz="quarter" idx="10"/>
          </p:nvPr>
        </p:nvPicPr>
        <p:blipFill>
          <a:blip r:embed="rId2"/>
          <a:stretch>
            <a:fillRect/>
          </a:stretch>
        </p:blipFill>
        <p:spPr>
          <a:xfrm>
            <a:off x="1479550" y="1220787"/>
            <a:ext cx="6184900" cy="3365500"/>
          </a:xfrm>
          <a:prstGeom prst="rect">
            <a:avLst/>
          </a:prstGeom>
        </p:spPr>
      </p:pic>
    </p:spTree>
    <p:extLst>
      <p:ext uri="{BB962C8B-B14F-4D97-AF65-F5344CB8AC3E}">
        <p14:creationId xmlns:p14="http://schemas.microsoft.com/office/powerpoint/2010/main" val="31428894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872CB14-A567-E0D0-ACAE-22601F3C4A26}"/>
              </a:ext>
            </a:extLst>
          </p:cNvPr>
          <p:cNvSpPr>
            <a:spLocks noGrp="1"/>
          </p:cNvSpPr>
          <p:nvPr>
            <p:ph type="title"/>
          </p:nvPr>
        </p:nvSpPr>
        <p:spPr>
          <a:xfrm>
            <a:off x="1913323" y="0"/>
            <a:ext cx="7230677" cy="996175"/>
          </a:xfrm>
        </p:spPr>
        <p:txBody>
          <a:bodyPr anchor="ctr" anchorCtr="0"/>
          <a:lstStyle/>
          <a:p>
            <a:pPr algn="l"/>
            <a:r>
              <a:rPr lang="fr-FR" sz="2400" dirty="0"/>
              <a:t>Surveillance de la patiente: évolution des symptômes?</a:t>
            </a:r>
          </a:p>
        </p:txBody>
      </p:sp>
      <p:sp>
        <p:nvSpPr>
          <p:cNvPr id="3" name="Espace réservé du contenu 2">
            <a:extLst>
              <a:ext uri="{FF2B5EF4-FFF2-40B4-BE49-F238E27FC236}">
                <a16:creationId xmlns:a16="http://schemas.microsoft.com/office/drawing/2014/main" id="{0696F779-ACB6-4B83-9B7A-5912CEA73032}"/>
              </a:ext>
            </a:extLst>
          </p:cNvPr>
          <p:cNvSpPr>
            <a:spLocks noGrp="1"/>
          </p:cNvSpPr>
          <p:nvPr>
            <p:ph sz="quarter" idx="10"/>
          </p:nvPr>
        </p:nvSpPr>
        <p:spPr/>
        <p:txBody>
          <a:bodyPr anchor="ctr" anchorCtr="0"/>
          <a:lstStyle/>
          <a:p>
            <a:pPr marL="285750" indent="-285750" algn="l">
              <a:buFont typeface="Wingdings" panose="05000000000000000000" pitchFamily="2" charset="2"/>
              <a:buChar char="§"/>
            </a:pPr>
            <a:r>
              <a:rPr lang="fr-FR" dirty="0"/>
              <a:t>A  un an nouvelle IRM pelvienne : régression complète de la cavité hémorragique</a:t>
            </a:r>
          </a:p>
        </p:txBody>
      </p:sp>
    </p:spTree>
    <p:extLst>
      <p:ext uri="{BB962C8B-B14F-4D97-AF65-F5344CB8AC3E}">
        <p14:creationId xmlns:p14="http://schemas.microsoft.com/office/powerpoint/2010/main" val="26493932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872CB14-A567-E0D0-ACAE-22601F3C4A26}"/>
              </a:ext>
            </a:extLst>
          </p:cNvPr>
          <p:cNvSpPr>
            <a:spLocks noGrp="1"/>
          </p:cNvSpPr>
          <p:nvPr>
            <p:ph type="title"/>
          </p:nvPr>
        </p:nvSpPr>
        <p:spPr>
          <a:xfrm>
            <a:off x="1913323" y="0"/>
            <a:ext cx="7230677" cy="996175"/>
          </a:xfrm>
        </p:spPr>
        <p:txBody>
          <a:bodyPr anchor="ctr" anchorCtr="0"/>
          <a:lstStyle/>
          <a:p>
            <a:pPr algn="l"/>
            <a:r>
              <a:rPr lang="fr-FR" sz="2400" dirty="0"/>
              <a:t>Surveillance de la patiente: évolution des symptômes?</a:t>
            </a:r>
          </a:p>
        </p:txBody>
      </p:sp>
      <p:pic>
        <p:nvPicPr>
          <p:cNvPr id="6" name="Espace réservé du contenu 5">
            <a:extLst>
              <a:ext uri="{FF2B5EF4-FFF2-40B4-BE49-F238E27FC236}">
                <a16:creationId xmlns:a16="http://schemas.microsoft.com/office/drawing/2014/main" id="{7A2D7B1B-5670-B4E7-3A1E-70F4CF0E479C}"/>
              </a:ext>
            </a:extLst>
          </p:cNvPr>
          <p:cNvPicPr>
            <a:picLocks noGrp="1" noChangeAspect="1"/>
          </p:cNvPicPr>
          <p:nvPr>
            <p:ph sz="quarter" idx="10"/>
          </p:nvPr>
        </p:nvPicPr>
        <p:blipFill>
          <a:blip r:embed="rId2"/>
          <a:stretch>
            <a:fillRect/>
          </a:stretch>
        </p:blipFill>
        <p:spPr>
          <a:xfrm>
            <a:off x="2470150" y="1538287"/>
            <a:ext cx="4203700" cy="2730500"/>
          </a:xfrm>
          <a:prstGeom prst="rect">
            <a:avLst/>
          </a:prstGeom>
        </p:spPr>
      </p:pic>
    </p:spTree>
    <p:extLst>
      <p:ext uri="{BB962C8B-B14F-4D97-AF65-F5344CB8AC3E}">
        <p14:creationId xmlns:p14="http://schemas.microsoft.com/office/powerpoint/2010/main" val="42722612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872CB14-A567-E0D0-ACAE-22601F3C4A26}"/>
              </a:ext>
            </a:extLst>
          </p:cNvPr>
          <p:cNvSpPr>
            <a:spLocks noGrp="1"/>
          </p:cNvSpPr>
          <p:nvPr>
            <p:ph type="title"/>
          </p:nvPr>
        </p:nvSpPr>
        <p:spPr>
          <a:xfrm>
            <a:off x="1913323" y="0"/>
            <a:ext cx="7230677" cy="996175"/>
          </a:xfrm>
        </p:spPr>
        <p:txBody>
          <a:bodyPr anchor="ctr" anchorCtr="0"/>
          <a:lstStyle/>
          <a:p>
            <a:pPr algn="l"/>
            <a:r>
              <a:rPr lang="fr-FR" sz="2400" dirty="0"/>
              <a:t>Conclusions du cas: TAKE HOME MESSAGES</a:t>
            </a:r>
          </a:p>
        </p:txBody>
      </p:sp>
      <p:sp>
        <p:nvSpPr>
          <p:cNvPr id="3" name="Espace réservé du contenu 2">
            <a:extLst>
              <a:ext uri="{FF2B5EF4-FFF2-40B4-BE49-F238E27FC236}">
                <a16:creationId xmlns:a16="http://schemas.microsoft.com/office/drawing/2014/main" id="{0696F779-ACB6-4B83-9B7A-5912CEA73032}"/>
              </a:ext>
            </a:extLst>
          </p:cNvPr>
          <p:cNvSpPr>
            <a:spLocks noGrp="1"/>
          </p:cNvSpPr>
          <p:nvPr>
            <p:ph sz="quarter" idx="10"/>
          </p:nvPr>
        </p:nvSpPr>
        <p:spPr/>
        <p:txBody>
          <a:bodyPr anchor="ctr" anchorCtr="0"/>
          <a:lstStyle/>
          <a:p>
            <a:pPr marL="285750" indent="-285750" algn="l">
              <a:buFont typeface="Wingdings" panose="05000000000000000000" pitchFamily="2" charset="2"/>
              <a:buChar char="§"/>
            </a:pPr>
            <a:r>
              <a:rPr lang="fr-FR" dirty="0"/>
              <a:t>Patiente jeune, un fibrome de 18cm, c’est rarement typique</a:t>
            </a:r>
          </a:p>
          <a:p>
            <a:pPr marL="285750" indent="-285750" algn="l">
              <a:buFont typeface="Wingdings" panose="05000000000000000000" pitchFamily="2" charset="2"/>
              <a:buChar char="§"/>
            </a:pPr>
            <a:r>
              <a:rPr lang="fr-FR" dirty="0"/>
              <a:t>Se rapprocher des centres experts pour ce type de dossier</a:t>
            </a:r>
          </a:p>
          <a:p>
            <a:pPr marL="285750" indent="-285750" algn="l">
              <a:buFont typeface="Wingdings" panose="05000000000000000000" pitchFamily="2" charset="2"/>
              <a:buChar char="§"/>
            </a:pPr>
            <a:r>
              <a:rPr lang="fr-FR" dirty="0"/>
              <a:t>Prise en charge des suspicions de sarcome utérin : codifiée</a:t>
            </a:r>
          </a:p>
          <a:p>
            <a:pPr marL="285750" indent="-285750" algn="l">
              <a:buFont typeface="Wingdings" panose="05000000000000000000" pitchFamily="2" charset="2"/>
              <a:buChar char="§"/>
            </a:pPr>
            <a:r>
              <a:rPr lang="fr-FR" dirty="0"/>
              <a:t>Ne pas hésiter à réaliser une hystéroscopie post-myomectomie pour vérifier l’absence de synéchies </a:t>
            </a:r>
            <a:r>
              <a:rPr lang="fr-FR" dirty="0">
                <a:sym typeface="Wingdings" pitchFamily="2" charset="2"/>
              </a:rPr>
              <a:t> préservation de la fertilité</a:t>
            </a:r>
            <a:endParaRPr lang="fr-FR" dirty="0"/>
          </a:p>
          <a:p>
            <a:endParaRPr lang="fr-FR" dirty="0"/>
          </a:p>
        </p:txBody>
      </p:sp>
    </p:spTree>
    <p:extLst>
      <p:ext uri="{BB962C8B-B14F-4D97-AF65-F5344CB8AC3E}">
        <p14:creationId xmlns:p14="http://schemas.microsoft.com/office/powerpoint/2010/main" val="4915831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872CB14-A567-E0D0-ACAE-22601F3C4A26}"/>
              </a:ext>
            </a:extLst>
          </p:cNvPr>
          <p:cNvSpPr>
            <a:spLocks noGrp="1"/>
          </p:cNvSpPr>
          <p:nvPr>
            <p:ph type="title"/>
          </p:nvPr>
        </p:nvSpPr>
        <p:spPr>
          <a:xfrm>
            <a:off x="1913323" y="0"/>
            <a:ext cx="7230677" cy="996175"/>
          </a:xfrm>
        </p:spPr>
        <p:txBody>
          <a:bodyPr anchor="ctr" anchorCtr="0"/>
          <a:lstStyle/>
          <a:p>
            <a:pPr algn="l"/>
            <a:r>
              <a:rPr lang="fr-FR" sz="2400" dirty="0"/>
              <a:t>Références bibliographiques</a:t>
            </a:r>
          </a:p>
        </p:txBody>
      </p:sp>
      <p:sp>
        <p:nvSpPr>
          <p:cNvPr id="3" name="Espace réservé du contenu 2">
            <a:extLst>
              <a:ext uri="{FF2B5EF4-FFF2-40B4-BE49-F238E27FC236}">
                <a16:creationId xmlns:a16="http://schemas.microsoft.com/office/drawing/2014/main" id="{0696F779-ACB6-4B83-9B7A-5912CEA73032}"/>
              </a:ext>
            </a:extLst>
          </p:cNvPr>
          <p:cNvSpPr>
            <a:spLocks noGrp="1"/>
          </p:cNvSpPr>
          <p:nvPr>
            <p:ph sz="quarter" idx="10"/>
          </p:nvPr>
        </p:nvSpPr>
        <p:spPr/>
        <p:txBody>
          <a:bodyPr anchor="ctr" anchorCtr="0"/>
          <a:lstStyle/>
          <a:p>
            <a:pPr marL="342900" indent="-342900" algn="l">
              <a:buFont typeface="+mj-lt"/>
              <a:buAutoNum type="arabicPeriod"/>
            </a:pPr>
            <a:r>
              <a:rPr lang="fr-FR" b="0" i="0" dirty="0">
                <a:solidFill>
                  <a:srgbClr val="2E2E2E"/>
                </a:solidFill>
                <a:effectLst/>
                <a:latin typeface="ElsevierSansWeb"/>
              </a:rPr>
              <a:t>Munro M.G., </a:t>
            </a:r>
            <a:r>
              <a:rPr lang="fr-FR" b="0" i="0" dirty="0" err="1">
                <a:solidFill>
                  <a:srgbClr val="2E2E2E"/>
                </a:solidFill>
                <a:effectLst/>
                <a:latin typeface="ElsevierSansWeb"/>
              </a:rPr>
              <a:t>Critchley</a:t>
            </a:r>
            <a:r>
              <a:rPr lang="fr-FR" b="0" i="0" dirty="0">
                <a:solidFill>
                  <a:srgbClr val="2E2E2E"/>
                </a:solidFill>
                <a:effectLst/>
                <a:latin typeface="ElsevierSansWeb"/>
              </a:rPr>
              <a:t> H.O., Broder M.S., and Fraser I.S.: FIGO classification system (PALM-COEIN) for causes of </a:t>
            </a:r>
            <a:r>
              <a:rPr lang="fr-FR" b="0" i="0" dirty="0" err="1">
                <a:solidFill>
                  <a:srgbClr val="2E2E2E"/>
                </a:solidFill>
                <a:effectLst/>
                <a:latin typeface="ElsevierSansWeb"/>
              </a:rPr>
              <a:t>abnormal</a:t>
            </a:r>
            <a:r>
              <a:rPr lang="fr-FR" b="0" i="0" dirty="0">
                <a:solidFill>
                  <a:srgbClr val="2E2E2E"/>
                </a:solidFill>
                <a:effectLst/>
                <a:latin typeface="ElsevierSansWeb"/>
              </a:rPr>
              <a:t> </a:t>
            </a:r>
            <a:r>
              <a:rPr lang="fr-FR" b="0" i="0" dirty="0" err="1">
                <a:solidFill>
                  <a:srgbClr val="2E2E2E"/>
                </a:solidFill>
                <a:effectLst/>
                <a:latin typeface="ElsevierSansWeb"/>
              </a:rPr>
              <a:t>uterine</a:t>
            </a:r>
            <a:r>
              <a:rPr lang="fr-FR" b="0" i="0" dirty="0">
                <a:solidFill>
                  <a:srgbClr val="2E2E2E"/>
                </a:solidFill>
                <a:effectLst/>
                <a:latin typeface="ElsevierSansWeb"/>
              </a:rPr>
              <a:t> </a:t>
            </a:r>
            <a:r>
              <a:rPr lang="fr-FR" b="0" i="0" dirty="0" err="1">
                <a:solidFill>
                  <a:srgbClr val="2E2E2E"/>
                </a:solidFill>
                <a:effectLst/>
                <a:latin typeface="ElsevierSansWeb"/>
              </a:rPr>
              <a:t>bleeding</a:t>
            </a:r>
            <a:r>
              <a:rPr lang="fr-FR" b="0" i="0" dirty="0">
                <a:solidFill>
                  <a:srgbClr val="2E2E2E"/>
                </a:solidFill>
                <a:effectLst/>
                <a:latin typeface="ElsevierSansWeb"/>
              </a:rPr>
              <a:t> in </a:t>
            </a:r>
            <a:r>
              <a:rPr lang="fr-FR" b="0" i="0" dirty="0" err="1">
                <a:solidFill>
                  <a:srgbClr val="2E2E2E"/>
                </a:solidFill>
                <a:effectLst/>
                <a:latin typeface="ElsevierSansWeb"/>
              </a:rPr>
              <a:t>nongravid</a:t>
            </a:r>
            <a:r>
              <a:rPr lang="fr-FR" b="0" i="0" dirty="0">
                <a:solidFill>
                  <a:srgbClr val="2E2E2E"/>
                </a:solidFill>
                <a:effectLst/>
                <a:latin typeface="ElsevierSansWeb"/>
              </a:rPr>
              <a:t> </a:t>
            </a:r>
            <a:r>
              <a:rPr lang="fr-FR" b="0" i="0" dirty="0" err="1">
                <a:solidFill>
                  <a:srgbClr val="2E2E2E"/>
                </a:solidFill>
                <a:effectLst/>
                <a:latin typeface="ElsevierSansWeb"/>
              </a:rPr>
              <a:t>women</a:t>
            </a:r>
            <a:r>
              <a:rPr lang="fr-FR" b="0" i="0" dirty="0">
                <a:solidFill>
                  <a:srgbClr val="2E2E2E"/>
                </a:solidFill>
                <a:effectLst/>
                <a:latin typeface="ElsevierSansWeb"/>
              </a:rPr>
              <a:t> of reproductive </a:t>
            </a:r>
            <a:r>
              <a:rPr lang="fr-FR" b="0" i="0" dirty="0" err="1">
                <a:solidFill>
                  <a:srgbClr val="2E2E2E"/>
                </a:solidFill>
                <a:effectLst/>
                <a:latin typeface="ElsevierSansWeb"/>
              </a:rPr>
              <a:t>age</a:t>
            </a:r>
            <a:r>
              <a:rPr lang="fr-FR" b="0" i="0" dirty="0">
                <a:solidFill>
                  <a:srgbClr val="2E2E2E"/>
                </a:solidFill>
                <a:effectLst/>
                <a:latin typeface="ElsevierSansWeb"/>
              </a:rPr>
              <a:t>. Int J </a:t>
            </a:r>
            <a:r>
              <a:rPr lang="fr-FR" b="0" i="0" dirty="0" err="1">
                <a:solidFill>
                  <a:srgbClr val="2E2E2E"/>
                </a:solidFill>
                <a:effectLst/>
                <a:latin typeface="ElsevierSansWeb"/>
              </a:rPr>
              <a:t>Gynaecol</a:t>
            </a:r>
            <a:r>
              <a:rPr lang="fr-FR" b="0" i="0" dirty="0">
                <a:solidFill>
                  <a:srgbClr val="2E2E2E"/>
                </a:solidFill>
                <a:effectLst/>
                <a:latin typeface="ElsevierSansWeb"/>
              </a:rPr>
              <a:t> </a:t>
            </a:r>
            <a:r>
              <a:rPr lang="fr-FR" b="0" i="0" dirty="0" err="1">
                <a:solidFill>
                  <a:srgbClr val="2E2E2E"/>
                </a:solidFill>
                <a:effectLst/>
                <a:latin typeface="ElsevierSansWeb"/>
              </a:rPr>
              <a:t>Obstet</a:t>
            </a:r>
            <a:r>
              <a:rPr lang="fr-FR" b="0" i="0" dirty="0">
                <a:solidFill>
                  <a:srgbClr val="2E2E2E"/>
                </a:solidFill>
                <a:effectLst/>
                <a:latin typeface="ElsevierSansWeb"/>
              </a:rPr>
              <a:t> 2011; 113:pp. 3-13</a:t>
            </a:r>
          </a:p>
          <a:p>
            <a:pPr marL="342900" indent="-342900" algn="l">
              <a:buFont typeface="+mj-lt"/>
              <a:buAutoNum type="arabicPeriod"/>
            </a:pPr>
            <a:r>
              <a:rPr lang="fr-FR" dirty="0"/>
              <a:t> </a:t>
            </a:r>
            <a:r>
              <a:rPr lang="fr-FR" b="0" i="0" dirty="0" err="1">
                <a:solidFill>
                  <a:srgbClr val="2E2E2E"/>
                </a:solidFill>
                <a:effectLst/>
                <a:latin typeface="ElsevierSansWeb"/>
              </a:rPr>
              <a:t>Takeuchi</a:t>
            </a:r>
            <a:r>
              <a:rPr lang="fr-FR" b="0" i="0" dirty="0">
                <a:solidFill>
                  <a:srgbClr val="2E2E2E"/>
                </a:solidFill>
                <a:effectLst/>
                <a:latin typeface="ElsevierSansWeb"/>
              </a:rPr>
              <a:t> M., </a:t>
            </a:r>
            <a:r>
              <a:rPr lang="fr-FR" b="0" i="0" dirty="0" err="1">
                <a:solidFill>
                  <a:srgbClr val="2E2E2E"/>
                </a:solidFill>
                <a:effectLst/>
                <a:latin typeface="ElsevierSansWeb"/>
              </a:rPr>
              <a:t>Matsuzaki</a:t>
            </a:r>
            <a:r>
              <a:rPr lang="fr-FR" b="0" i="0" dirty="0">
                <a:solidFill>
                  <a:srgbClr val="2E2E2E"/>
                </a:solidFill>
                <a:effectLst/>
                <a:latin typeface="ElsevierSansWeb"/>
              </a:rPr>
              <a:t> K., and </a:t>
            </a:r>
            <a:r>
              <a:rPr lang="fr-FR" b="0" i="0" dirty="0" err="1">
                <a:solidFill>
                  <a:srgbClr val="2E2E2E"/>
                </a:solidFill>
                <a:effectLst/>
                <a:latin typeface="ElsevierSansWeb"/>
              </a:rPr>
              <a:t>Nishitani</a:t>
            </a:r>
            <a:r>
              <a:rPr lang="fr-FR" b="0" i="0" dirty="0">
                <a:solidFill>
                  <a:srgbClr val="2E2E2E"/>
                </a:solidFill>
                <a:effectLst/>
                <a:latin typeface="ElsevierSansWeb"/>
              </a:rPr>
              <a:t> H.: </a:t>
            </a:r>
            <a:r>
              <a:rPr lang="fr-FR" b="0" i="0" dirty="0" err="1">
                <a:solidFill>
                  <a:srgbClr val="2E2E2E"/>
                </a:solidFill>
                <a:effectLst/>
                <a:latin typeface="ElsevierSansWeb"/>
              </a:rPr>
              <a:t>Hyperintense</a:t>
            </a:r>
            <a:r>
              <a:rPr lang="fr-FR" b="0" i="0" dirty="0">
                <a:solidFill>
                  <a:srgbClr val="2E2E2E"/>
                </a:solidFill>
                <a:effectLst/>
                <a:latin typeface="ElsevierSansWeb"/>
              </a:rPr>
              <a:t> </a:t>
            </a:r>
            <a:r>
              <a:rPr lang="fr-FR" b="0" i="0" dirty="0" err="1">
                <a:solidFill>
                  <a:srgbClr val="2E2E2E"/>
                </a:solidFill>
                <a:effectLst/>
                <a:latin typeface="ElsevierSansWeb"/>
              </a:rPr>
              <a:t>uterine</a:t>
            </a:r>
            <a:r>
              <a:rPr lang="fr-FR" b="0" i="0" dirty="0">
                <a:solidFill>
                  <a:srgbClr val="2E2E2E"/>
                </a:solidFill>
                <a:effectLst/>
                <a:latin typeface="ElsevierSansWeb"/>
              </a:rPr>
              <a:t> </a:t>
            </a:r>
            <a:r>
              <a:rPr lang="fr-FR" b="0" i="0" dirty="0" err="1">
                <a:solidFill>
                  <a:srgbClr val="2E2E2E"/>
                </a:solidFill>
                <a:effectLst/>
                <a:latin typeface="ElsevierSansWeb"/>
              </a:rPr>
              <a:t>myometrial</a:t>
            </a:r>
            <a:r>
              <a:rPr lang="fr-FR" b="0" i="0" dirty="0">
                <a:solidFill>
                  <a:srgbClr val="2E2E2E"/>
                </a:solidFill>
                <a:effectLst/>
                <a:latin typeface="ElsevierSansWeb"/>
              </a:rPr>
              <a:t> masses on T2-weighted </a:t>
            </a:r>
            <a:r>
              <a:rPr lang="fr-FR" b="0" i="0" dirty="0" err="1">
                <a:solidFill>
                  <a:srgbClr val="2E2E2E"/>
                </a:solidFill>
                <a:effectLst/>
                <a:latin typeface="ElsevierSansWeb"/>
              </a:rPr>
              <a:t>magnetic</a:t>
            </a:r>
            <a:r>
              <a:rPr lang="fr-FR" b="0" i="0" dirty="0">
                <a:solidFill>
                  <a:srgbClr val="2E2E2E"/>
                </a:solidFill>
                <a:effectLst/>
                <a:latin typeface="ElsevierSansWeb"/>
              </a:rPr>
              <a:t> </a:t>
            </a:r>
            <a:r>
              <a:rPr lang="fr-FR" b="0" i="0" dirty="0" err="1">
                <a:solidFill>
                  <a:srgbClr val="2E2E2E"/>
                </a:solidFill>
                <a:effectLst/>
                <a:latin typeface="ElsevierSansWeb"/>
              </a:rPr>
              <a:t>resonance</a:t>
            </a:r>
            <a:r>
              <a:rPr lang="fr-FR" b="0" i="0" dirty="0">
                <a:solidFill>
                  <a:srgbClr val="2E2E2E"/>
                </a:solidFill>
                <a:effectLst/>
                <a:latin typeface="ElsevierSansWeb"/>
              </a:rPr>
              <a:t> </a:t>
            </a:r>
            <a:r>
              <a:rPr lang="fr-FR" b="0" i="0" dirty="0" err="1">
                <a:solidFill>
                  <a:srgbClr val="2E2E2E"/>
                </a:solidFill>
                <a:effectLst/>
                <a:latin typeface="ElsevierSansWeb"/>
              </a:rPr>
              <a:t>imaging</a:t>
            </a:r>
            <a:r>
              <a:rPr lang="fr-FR" b="0" i="0" dirty="0">
                <a:solidFill>
                  <a:srgbClr val="2E2E2E"/>
                </a:solidFill>
                <a:effectLst/>
                <a:latin typeface="ElsevierSansWeb"/>
              </a:rPr>
              <a:t>: </a:t>
            </a:r>
            <a:r>
              <a:rPr lang="fr-FR" b="0" i="0" dirty="0" err="1">
                <a:solidFill>
                  <a:srgbClr val="2E2E2E"/>
                </a:solidFill>
                <a:effectLst/>
                <a:latin typeface="ElsevierSansWeb"/>
              </a:rPr>
              <a:t>differentiation</a:t>
            </a:r>
            <a:r>
              <a:rPr lang="fr-FR" b="0" i="0" dirty="0">
                <a:solidFill>
                  <a:srgbClr val="2E2E2E"/>
                </a:solidFill>
                <a:effectLst/>
                <a:latin typeface="ElsevierSansWeb"/>
              </a:rPr>
              <a:t> </a:t>
            </a:r>
            <a:r>
              <a:rPr lang="fr-FR" b="0" i="0" dirty="0" err="1">
                <a:solidFill>
                  <a:srgbClr val="2E2E2E"/>
                </a:solidFill>
                <a:effectLst/>
                <a:latin typeface="ElsevierSansWeb"/>
              </a:rPr>
              <a:t>with</a:t>
            </a:r>
            <a:r>
              <a:rPr lang="fr-FR" b="0" i="0" dirty="0">
                <a:solidFill>
                  <a:srgbClr val="2E2E2E"/>
                </a:solidFill>
                <a:effectLst/>
                <a:latin typeface="ElsevierSansWeb"/>
              </a:rPr>
              <a:t> diffusion-</a:t>
            </a:r>
            <a:r>
              <a:rPr lang="fr-FR" b="0" i="0" dirty="0" err="1">
                <a:solidFill>
                  <a:srgbClr val="2E2E2E"/>
                </a:solidFill>
                <a:effectLst/>
                <a:latin typeface="ElsevierSansWeb"/>
              </a:rPr>
              <a:t>weighted</a:t>
            </a:r>
            <a:r>
              <a:rPr lang="fr-FR" b="0" i="0" dirty="0">
                <a:solidFill>
                  <a:srgbClr val="2E2E2E"/>
                </a:solidFill>
                <a:effectLst/>
                <a:latin typeface="ElsevierSansWeb"/>
              </a:rPr>
              <a:t> </a:t>
            </a:r>
            <a:r>
              <a:rPr lang="fr-FR" b="0" i="0" dirty="0" err="1">
                <a:solidFill>
                  <a:srgbClr val="2E2E2E"/>
                </a:solidFill>
                <a:effectLst/>
                <a:latin typeface="ElsevierSansWeb"/>
              </a:rPr>
              <a:t>magnetic</a:t>
            </a:r>
            <a:r>
              <a:rPr lang="fr-FR" b="0" i="0" dirty="0">
                <a:solidFill>
                  <a:srgbClr val="2E2E2E"/>
                </a:solidFill>
                <a:effectLst/>
                <a:latin typeface="ElsevierSansWeb"/>
              </a:rPr>
              <a:t> </a:t>
            </a:r>
            <a:r>
              <a:rPr lang="fr-FR" b="0" i="0" dirty="0" err="1">
                <a:solidFill>
                  <a:srgbClr val="2E2E2E"/>
                </a:solidFill>
                <a:effectLst/>
                <a:latin typeface="ElsevierSansWeb"/>
              </a:rPr>
              <a:t>resonance</a:t>
            </a:r>
            <a:r>
              <a:rPr lang="fr-FR" b="0" i="0" dirty="0">
                <a:solidFill>
                  <a:srgbClr val="2E2E2E"/>
                </a:solidFill>
                <a:effectLst/>
                <a:latin typeface="ElsevierSansWeb"/>
              </a:rPr>
              <a:t> </a:t>
            </a:r>
            <a:r>
              <a:rPr lang="fr-FR" b="0" i="0" dirty="0" err="1">
                <a:solidFill>
                  <a:srgbClr val="2E2E2E"/>
                </a:solidFill>
                <a:effectLst/>
                <a:latin typeface="ElsevierSansWeb"/>
              </a:rPr>
              <a:t>imaging</a:t>
            </a:r>
            <a:r>
              <a:rPr lang="fr-FR" b="0" i="0" dirty="0">
                <a:solidFill>
                  <a:srgbClr val="2E2E2E"/>
                </a:solidFill>
                <a:effectLst/>
                <a:latin typeface="ElsevierSansWeb"/>
              </a:rPr>
              <a:t>. J Comput Assist </a:t>
            </a:r>
            <a:r>
              <a:rPr lang="fr-FR" b="0" i="0" dirty="0" err="1">
                <a:solidFill>
                  <a:srgbClr val="2E2E2E"/>
                </a:solidFill>
                <a:effectLst/>
                <a:latin typeface="ElsevierSansWeb"/>
              </a:rPr>
              <a:t>Tomogr</a:t>
            </a:r>
            <a:r>
              <a:rPr lang="fr-FR" b="0" i="0" dirty="0">
                <a:solidFill>
                  <a:srgbClr val="2E2E2E"/>
                </a:solidFill>
                <a:effectLst/>
                <a:latin typeface="ElsevierSansWeb"/>
              </a:rPr>
              <a:t> 2009; 33:pp. 834-837</a:t>
            </a:r>
          </a:p>
          <a:p>
            <a:pPr marL="342900" indent="-342900" algn="l">
              <a:buFont typeface="+mj-lt"/>
              <a:buAutoNum type="arabicPeriod"/>
            </a:pPr>
            <a:r>
              <a:rPr lang="fr-FR" dirty="0"/>
              <a:t>https://</a:t>
            </a:r>
            <a:r>
              <a:rPr lang="fr-FR" dirty="0" err="1"/>
              <a:t>www.snfge.org</a:t>
            </a:r>
            <a:r>
              <a:rPr lang="fr-FR" dirty="0"/>
              <a:t>/content/22-sarcomes-des-tissus-mous-abdomino-pelviens-hors-gist</a:t>
            </a:r>
          </a:p>
          <a:p>
            <a:endParaRPr lang="fr-FR" dirty="0"/>
          </a:p>
        </p:txBody>
      </p:sp>
    </p:spTree>
    <p:extLst>
      <p:ext uri="{BB962C8B-B14F-4D97-AF65-F5344CB8AC3E}">
        <p14:creationId xmlns:p14="http://schemas.microsoft.com/office/powerpoint/2010/main" val="25242006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872CB14-A567-E0D0-ACAE-22601F3C4A26}"/>
              </a:ext>
            </a:extLst>
          </p:cNvPr>
          <p:cNvSpPr>
            <a:spLocks noGrp="1"/>
          </p:cNvSpPr>
          <p:nvPr>
            <p:ph type="title"/>
          </p:nvPr>
        </p:nvSpPr>
        <p:spPr>
          <a:xfrm>
            <a:off x="1913323" y="0"/>
            <a:ext cx="7230677" cy="996175"/>
          </a:xfrm>
        </p:spPr>
        <p:txBody>
          <a:bodyPr anchor="ctr" anchorCtr="0"/>
          <a:lstStyle/>
          <a:p>
            <a:pPr algn="l"/>
            <a:r>
              <a:rPr lang="fr-FR" sz="2400" dirty="0"/>
              <a:t>1ère consultation : profil patiente et </a:t>
            </a:r>
            <a:r>
              <a:rPr lang="fr-FR" sz="2400"/>
              <a:t>antécédents </a:t>
            </a:r>
            <a:endParaRPr lang="fr-FR" sz="2400" dirty="0"/>
          </a:p>
        </p:txBody>
      </p:sp>
      <p:sp>
        <p:nvSpPr>
          <p:cNvPr id="3" name="Espace réservé du contenu 2">
            <a:extLst>
              <a:ext uri="{FF2B5EF4-FFF2-40B4-BE49-F238E27FC236}">
                <a16:creationId xmlns:a16="http://schemas.microsoft.com/office/drawing/2014/main" id="{0696F779-ACB6-4B83-9B7A-5912CEA73032}"/>
              </a:ext>
            </a:extLst>
          </p:cNvPr>
          <p:cNvSpPr>
            <a:spLocks noGrp="1"/>
          </p:cNvSpPr>
          <p:nvPr>
            <p:ph sz="quarter" idx="10"/>
          </p:nvPr>
        </p:nvSpPr>
        <p:spPr/>
        <p:txBody>
          <a:bodyPr anchor="ctr" anchorCtr="0"/>
          <a:lstStyle/>
          <a:p>
            <a:pPr marL="285750" indent="-285750" algn="l">
              <a:buFont typeface="Wingdings" panose="05000000000000000000" pitchFamily="2" charset="2"/>
              <a:buChar char="§"/>
            </a:pPr>
            <a:r>
              <a:rPr lang="fr-FR" dirty="0"/>
              <a:t>Patiente de 17 ans</a:t>
            </a:r>
          </a:p>
          <a:p>
            <a:pPr marL="285750" indent="-285750" algn="l">
              <a:buFont typeface="Wingdings" panose="05000000000000000000" pitchFamily="2" charset="2"/>
              <a:buChar char="§"/>
            </a:pPr>
            <a:r>
              <a:rPr lang="fr-FR" dirty="0" err="1"/>
              <a:t>Nulligeste</a:t>
            </a:r>
            <a:endParaRPr lang="fr-FR" dirty="0"/>
          </a:p>
          <a:p>
            <a:pPr marL="285750" indent="-285750" algn="l">
              <a:buFont typeface="Wingdings" panose="05000000000000000000" pitchFamily="2" charset="2"/>
              <a:buChar char="§"/>
            </a:pPr>
            <a:r>
              <a:rPr lang="fr-FR" dirty="0"/>
              <a:t>IMC 20</a:t>
            </a:r>
          </a:p>
          <a:p>
            <a:pPr marL="285750" indent="-285750" algn="l">
              <a:buFont typeface="Wingdings" panose="05000000000000000000" pitchFamily="2" charset="2"/>
              <a:buChar char="§"/>
            </a:pPr>
            <a:r>
              <a:rPr lang="fr-FR" dirty="0"/>
              <a:t>Absence d’antécédents chirurgicaux et médicaux</a:t>
            </a:r>
          </a:p>
          <a:p>
            <a:pPr marL="285750" indent="-285750" algn="l">
              <a:buFont typeface="Wingdings" panose="05000000000000000000" pitchFamily="2" charset="2"/>
              <a:buChar char="§"/>
            </a:pPr>
            <a:r>
              <a:rPr lang="fr-FR" dirty="0"/>
              <a:t>Contraception : Leeloo Gé</a:t>
            </a:r>
          </a:p>
          <a:p>
            <a:pPr marL="285750" indent="-285750" algn="l">
              <a:buFont typeface="Wingdings" panose="05000000000000000000" pitchFamily="2" charset="2"/>
              <a:buChar char="§"/>
            </a:pPr>
            <a:r>
              <a:rPr lang="fr-FR" dirty="0"/>
              <a:t>Cycles réguliers</a:t>
            </a:r>
          </a:p>
          <a:p>
            <a:pPr marL="285750" indent="-285750" algn="l">
              <a:buFont typeface="Wingdings" panose="05000000000000000000" pitchFamily="2" charset="2"/>
              <a:buChar char="§"/>
            </a:pPr>
            <a:r>
              <a:rPr lang="fr-FR" dirty="0"/>
              <a:t>Origine caucasienne</a:t>
            </a:r>
          </a:p>
          <a:p>
            <a:endParaRPr lang="fr-FR" dirty="0"/>
          </a:p>
        </p:txBody>
      </p:sp>
    </p:spTree>
    <p:extLst>
      <p:ext uri="{BB962C8B-B14F-4D97-AF65-F5344CB8AC3E}">
        <p14:creationId xmlns:p14="http://schemas.microsoft.com/office/powerpoint/2010/main" val="14019057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872CB14-A567-E0D0-ACAE-22601F3C4A26}"/>
              </a:ext>
            </a:extLst>
          </p:cNvPr>
          <p:cNvSpPr>
            <a:spLocks noGrp="1"/>
          </p:cNvSpPr>
          <p:nvPr>
            <p:ph type="title"/>
          </p:nvPr>
        </p:nvSpPr>
        <p:spPr>
          <a:xfrm>
            <a:off x="1913323" y="0"/>
            <a:ext cx="7230677" cy="996175"/>
          </a:xfrm>
        </p:spPr>
        <p:txBody>
          <a:bodyPr anchor="ctr" anchorCtr="0"/>
          <a:lstStyle/>
          <a:p>
            <a:pPr algn="l"/>
            <a:r>
              <a:rPr lang="fr-FR" sz="2400" dirty="0"/>
              <a:t>Histoire de la maladie</a:t>
            </a:r>
          </a:p>
        </p:txBody>
      </p:sp>
      <p:sp>
        <p:nvSpPr>
          <p:cNvPr id="3" name="Espace réservé du contenu 2">
            <a:extLst>
              <a:ext uri="{FF2B5EF4-FFF2-40B4-BE49-F238E27FC236}">
                <a16:creationId xmlns:a16="http://schemas.microsoft.com/office/drawing/2014/main" id="{0696F779-ACB6-4B83-9B7A-5912CEA73032}"/>
              </a:ext>
            </a:extLst>
          </p:cNvPr>
          <p:cNvSpPr>
            <a:spLocks noGrp="1"/>
          </p:cNvSpPr>
          <p:nvPr>
            <p:ph sz="quarter" idx="10"/>
          </p:nvPr>
        </p:nvSpPr>
        <p:spPr/>
        <p:txBody>
          <a:bodyPr anchor="ctr" anchorCtr="0"/>
          <a:lstStyle/>
          <a:p>
            <a:pPr marL="285750" indent="-285750" algn="l">
              <a:buFont typeface="Wingdings" panose="05000000000000000000" pitchFamily="2" charset="2"/>
              <a:buChar char="§"/>
            </a:pPr>
            <a:r>
              <a:rPr lang="fr-FR" dirty="0"/>
              <a:t>Consulte initialement son médecin traitant pour une sensation de pesanteur pelvienne, associée à des pollakiuries depuis 6 mois</a:t>
            </a:r>
          </a:p>
          <a:p>
            <a:pPr marL="285750" indent="-285750" algn="l">
              <a:buFont typeface="Wingdings" panose="05000000000000000000" pitchFamily="2" charset="2"/>
              <a:buChar char="§"/>
            </a:pPr>
            <a:r>
              <a:rPr lang="fr-FR" dirty="0"/>
              <a:t>A l’examen clinique, il existe une masse palpée arrivant à deux travers deux doigts au dessus de l’ombilic</a:t>
            </a:r>
          </a:p>
          <a:p>
            <a:pPr marL="285750" indent="-285750" algn="l">
              <a:buFont typeface="Wingdings" panose="05000000000000000000" pitchFamily="2" charset="2"/>
              <a:buChar char="§"/>
            </a:pPr>
            <a:r>
              <a:rPr lang="fr-FR" dirty="0"/>
              <a:t>Orientation de la patiente en consultation gynécologique au CHU de Nîmes après prescription d’une IRM Pelvienne</a:t>
            </a:r>
          </a:p>
          <a:p>
            <a:endParaRPr lang="fr-FR" dirty="0"/>
          </a:p>
        </p:txBody>
      </p:sp>
    </p:spTree>
    <p:extLst>
      <p:ext uri="{BB962C8B-B14F-4D97-AF65-F5344CB8AC3E}">
        <p14:creationId xmlns:p14="http://schemas.microsoft.com/office/powerpoint/2010/main" val="22236629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872CB14-A567-E0D0-ACAE-22601F3C4A26}"/>
              </a:ext>
            </a:extLst>
          </p:cNvPr>
          <p:cNvSpPr>
            <a:spLocks noGrp="1"/>
          </p:cNvSpPr>
          <p:nvPr>
            <p:ph type="title"/>
          </p:nvPr>
        </p:nvSpPr>
        <p:spPr>
          <a:xfrm>
            <a:off x="1913323" y="0"/>
            <a:ext cx="7230677" cy="996175"/>
          </a:xfrm>
        </p:spPr>
        <p:txBody>
          <a:bodyPr anchor="ctr" anchorCtr="0"/>
          <a:lstStyle/>
          <a:p>
            <a:pPr algn="l"/>
            <a:r>
              <a:rPr lang="fr-FR" sz="2400" dirty="0"/>
              <a:t>Données de l’examen clinique</a:t>
            </a:r>
          </a:p>
        </p:txBody>
      </p:sp>
      <p:sp>
        <p:nvSpPr>
          <p:cNvPr id="3" name="Espace réservé du contenu 2">
            <a:extLst>
              <a:ext uri="{FF2B5EF4-FFF2-40B4-BE49-F238E27FC236}">
                <a16:creationId xmlns:a16="http://schemas.microsoft.com/office/drawing/2014/main" id="{0696F779-ACB6-4B83-9B7A-5912CEA73032}"/>
              </a:ext>
            </a:extLst>
          </p:cNvPr>
          <p:cNvSpPr>
            <a:spLocks noGrp="1"/>
          </p:cNvSpPr>
          <p:nvPr>
            <p:ph sz="quarter" idx="10"/>
          </p:nvPr>
        </p:nvSpPr>
        <p:spPr/>
        <p:txBody>
          <a:bodyPr anchor="ctr" anchorCtr="0"/>
          <a:lstStyle/>
          <a:p>
            <a:pPr marL="285750" indent="-285750" algn="l">
              <a:buFont typeface="Wingdings" panose="05000000000000000000" pitchFamily="2" charset="2"/>
              <a:buChar char="§"/>
            </a:pPr>
            <a:r>
              <a:rPr lang="fr-FR" dirty="0"/>
              <a:t>Masse abdominale sensible à la palpation arrivant à deux travers deux doigts au dessus de l’ombilic</a:t>
            </a:r>
          </a:p>
          <a:p>
            <a:pPr marL="285750" indent="-285750" algn="l">
              <a:buFont typeface="Wingdings" panose="05000000000000000000" pitchFamily="2" charset="2"/>
              <a:buChar char="§"/>
            </a:pPr>
            <a:r>
              <a:rPr lang="fr-FR" dirty="0"/>
              <a:t>Col d’aspect sain, très postérieur</a:t>
            </a:r>
          </a:p>
          <a:p>
            <a:pPr marL="285750" indent="-285750" algn="l">
              <a:buFont typeface="Wingdings" panose="05000000000000000000" pitchFamily="2" charset="2"/>
              <a:buChar char="§"/>
            </a:pPr>
            <a:r>
              <a:rPr lang="fr-FR" dirty="0"/>
              <a:t>Toucher vaginal : utérus mobile, de gros volume</a:t>
            </a:r>
          </a:p>
          <a:p>
            <a:endParaRPr lang="fr-FR" dirty="0"/>
          </a:p>
        </p:txBody>
      </p:sp>
    </p:spTree>
    <p:extLst>
      <p:ext uri="{BB962C8B-B14F-4D97-AF65-F5344CB8AC3E}">
        <p14:creationId xmlns:p14="http://schemas.microsoft.com/office/powerpoint/2010/main" val="19299135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872CB14-A567-E0D0-ACAE-22601F3C4A26}"/>
              </a:ext>
            </a:extLst>
          </p:cNvPr>
          <p:cNvSpPr>
            <a:spLocks noGrp="1"/>
          </p:cNvSpPr>
          <p:nvPr>
            <p:ph type="title"/>
          </p:nvPr>
        </p:nvSpPr>
        <p:spPr>
          <a:xfrm>
            <a:off x="1913323" y="0"/>
            <a:ext cx="7230677" cy="996175"/>
          </a:xfrm>
        </p:spPr>
        <p:txBody>
          <a:bodyPr anchor="ctr" anchorCtr="0"/>
          <a:lstStyle/>
          <a:p>
            <a:pPr algn="l"/>
            <a:r>
              <a:rPr lang="fr-FR" sz="2400" dirty="0"/>
              <a:t>Examens complémentaires</a:t>
            </a:r>
          </a:p>
        </p:txBody>
      </p:sp>
      <p:sp>
        <p:nvSpPr>
          <p:cNvPr id="3" name="Espace réservé du contenu 2">
            <a:extLst>
              <a:ext uri="{FF2B5EF4-FFF2-40B4-BE49-F238E27FC236}">
                <a16:creationId xmlns:a16="http://schemas.microsoft.com/office/drawing/2014/main" id="{0696F779-ACB6-4B83-9B7A-5912CEA73032}"/>
              </a:ext>
            </a:extLst>
          </p:cNvPr>
          <p:cNvSpPr>
            <a:spLocks noGrp="1"/>
          </p:cNvSpPr>
          <p:nvPr>
            <p:ph sz="quarter" idx="10"/>
          </p:nvPr>
        </p:nvSpPr>
        <p:spPr/>
        <p:txBody>
          <a:bodyPr anchor="ctr" anchorCtr="0"/>
          <a:lstStyle/>
          <a:p>
            <a:pPr algn="l"/>
            <a:r>
              <a:rPr lang="fr-FR" dirty="0"/>
              <a:t>IRM pelvienne : fibrome utérin myométriale de</a:t>
            </a:r>
          </a:p>
          <a:p>
            <a:pPr algn="l"/>
            <a:r>
              <a:rPr lang="fr-FR" dirty="0"/>
              <a:t>18 cm, avec rupture capsulaire sur le bord droit</a:t>
            </a:r>
          </a:p>
          <a:p>
            <a:endParaRPr lang="fr-FR" dirty="0"/>
          </a:p>
        </p:txBody>
      </p:sp>
      <p:pic>
        <p:nvPicPr>
          <p:cNvPr id="4" name="Image 3">
            <a:extLst>
              <a:ext uri="{FF2B5EF4-FFF2-40B4-BE49-F238E27FC236}">
                <a16:creationId xmlns:a16="http://schemas.microsoft.com/office/drawing/2014/main" id="{549F877D-3982-5836-5955-2A24C6AF3763}"/>
              </a:ext>
            </a:extLst>
          </p:cNvPr>
          <p:cNvPicPr>
            <a:picLocks noChangeAspect="1"/>
          </p:cNvPicPr>
          <p:nvPr/>
        </p:nvPicPr>
        <p:blipFill>
          <a:blip r:embed="rId2"/>
          <a:stretch>
            <a:fillRect/>
          </a:stretch>
        </p:blipFill>
        <p:spPr>
          <a:xfrm>
            <a:off x="4446164" y="1355068"/>
            <a:ext cx="4341448" cy="2792256"/>
          </a:xfrm>
          <a:prstGeom prst="rect">
            <a:avLst/>
          </a:prstGeom>
        </p:spPr>
      </p:pic>
    </p:spTree>
    <p:extLst>
      <p:ext uri="{BB962C8B-B14F-4D97-AF65-F5344CB8AC3E}">
        <p14:creationId xmlns:p14="http://schemas.microsoft.com/office/powerpoint/2010/main" val="2657165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EF8F80-EF63-A2FB-A612-222A8A4349E3}"/>
              </a:ext>
            </a:extLst>
          </p:cNvPr>
          <p:cNvSpPr>
            <a:spLocks noGrp="1"/>
          </p:cNvSpPr>
          <p:nvPr>
            <p:ph type="title"/>
          </p:nvPr>
        </p:nvSpPr>
        <p:spPr/>
        <p:txBody>
          <a:bodyPr/>
          <a:lstStyle/>
          <a:p>
            <a:r>
              <a:rPr lang="fr-FR" dirty="0"/>
              <a:t>Epidémiologie : Un fibrome à 17 ans, pas si typique </a:t>
            </a:r>
          </a:p>
        </p:txBody>
      </p:sp>
      <p:sp>
        <p:nvSpPr>
          <p:cNvPr id="3" name="Espace réservé du contenu 2">
            <a:extLst>
              <a:ext uri="{FF2B5EF4-FFF2-40B4-BE49-F238E27FC236}">
                <a16:creationId xmlns:a16="http://schemas.microsoft.com/office/drawing/2014/main" id="{5C75BA12-017D-CD7B-7BB9-63F25863032B}"/>
              </a:ext>
            </a:extLst>
          </p:cNvPr>
          <p:cNvSpPr>
            <a:spLocks noGrp="1"/>
          </p:cNvSpPr>
          <p:nvPr>
            <p:ph sz="quarter" idx="10"/>
          </p:nvPr>
        </p:nvSpPr>
        <p:spPr/>
        <p:txBody>
          <a:bodyPr/>
          <a:lstStyle/>
          <a:p>
            <a:r>
              <a:rPr lang="fr-FR" dirty="0"/>
              <a:t>L’incidence des fibrome augmente avec l’âge des femmes avant la ménopause</a:t>
            </a:r>
          </a:p>
        </p:txBody>
      </p:sp>
    </p:spTree>
    <p:extLst>
      <p:ext uri="{BB962C8B-B14F-4D97-AF65-F5344CB8AC3E}">
        <p14:creationId xmlns:p14="http://schemas.microsoft.com/office/powerpoint/2010/main" val="41081779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DB4F30-5D48-EEC5-F8E9-359348BDE2CA}"/>
              </a:ext>
            </a:extLst>
          </p:cNvPr>
          <p:cNvSpPr>
            <a:spLocks noGrp="1"/>
          </p:cNvSpPr>
          <p:nvPr>
            <p:ph type="title"/>
          </p:nvPr>
        </p:nvSpPr>
        <p:spPr/>
        <p:txBody>
          <a:bodyPr/>
          <a:lstStyle/>
          <a:p>
            <a:r>
              <a:rPr lang="fr-FR" dirty="0"/>
              <a:t>S’il s’agit d’un fibrome, faut-il le prendre en charge ?</a:t>
            </a:r>
          </a:p>
        </p:txBody>
      </p:sp>
      <p:sp>
        <p:nvSpPr>
          <p:cNvPr id="3" name="Espace réservé du contenu 2">
            <a:extLst>
              <a:ext uri="{FF2B5EF4-FFF2-40B4-BE49-F238E27FC236}">
                <a16:creationId xmlns:a16="http://schemas.microsoft.com/office/drawing/2014/main" id="{1EF744F9-A40E-BBDC-1D87-B4DF6E51B635}"/>
              </a:ext>
            </a:extLst>
          </p:cNvPr>
          <p:cNvSpPr>
            <a:spLocks noGrp="1"/>
          </p:cNvSpPr>
          <p:nvPr>
            <p:ph sz="quarter" idx="10"/>
          </p:nvPr>
        </p:nvSpPr>
        <p:spPr/>
        <p:txBody>
          <a:bodyPr/>
          <a:lstStyle/>
          <a:p>
            <a:r>
              <a:rPr lang="fr-FR" dirty="0"/>
              <a:t>Oui, car la patiente est SYMPTOMATIQUE.</a:t>
            </a:r>
          </a:p>
        </p:txBody>
      </p:sp>
    </p:spTree>
    <p:extLst>
      <p:ext uri="{BB962C8B-B14F-4D97-AF65-F5344CB8AC3E}">
        <p14:creationId xmlns:p14="http://schemas.microsoft.com/office/powerpoint/2010/main" val="38828448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872CB14-A567-E0D0-ACAE-22601F3C4A26}"/>
              </a:ext>
            </a:extLst>
          </p:cNvPr>
          <p:cNvSpPr>
            <a:spLocks noGrp="1"/>
          </p:cNvSpPr>
          <p:nvPr>
            <p:ph type="title"/>
          </p:nvPr>
        </p:nvSpPr>
        <p:spPr>
          <a:xfrm>
            <a:off x="1913323" y="0"/>
            <a:ext cx="7230677" cy="996175"/>
          </a:xfrm>
        </p:spPr>
        <p:txBody>
          <a:bodyPr anchor="ctr" anchorCtr="0"/>
          <a:lstStyle/>
          <a:p>
            <a:pPr algn="l"/>
            <a:r>
              <a:rPr lang="fr-FR" sz="2400" dirty="0"/>
              <a:t>Faut t’il évoquer d’autres diagnostics, et sur quelle stratégie thérapeutique s’appuyer ?</a:t>
            </a:r>
          </a:p>
        </p:txBody>
      </p:sp>
      <p:sp>
        <p:nvSpPr>
          <p:cNvPr id="3" name="Espace réservé du contenu 2">
            <a:extLst>
              <a:ext uri="{FF2B5EF4-FFF2-40B4-BE49-F238E27FC236}">
                <a16:creationId xmlns:a16="http://schemas.microsoft.com/office/drawing/2014/main" id="{0696F779-ACB6-4B83-9B7A-5912CEA73032}"/>
              </a:ext>
            </a:extLst>
          </p:cNvPr>
          <p:cNvSpPr>
            <a:spLocks noGrp="1"/>
          </p:cNvSpPr>
          <p:nvPr>
            <p:ph sz="quarter" idx="10"/>
          </p:nvPr>
        </p:nvSpPr>
        <p:spPr/>
        <p:txBody>
          <a:bodyPr anchor="ctr" anchorCtr="0"/>
          <a:lstStyle/>
          <a:p>
            <a:pPr marL="285750" indent="-285750" algn="l">
              <a:buFont typeface="Wingdings" panose="05000000000000000000" pitchFamily="2" charset="2"/>
              <a:buChar char="§"/>
            </a:pPr>
            <a:r>
              <a:rPr lang="fr-FR" dirty="0"/>
              <a:t>Sarcome utérin ?</a:t>
            </a:r>
          </a:p>
          <a:p>
            <a:pPr algn="l"/>
            <a:endParaRPr lang="fr-FR" dirty="0"/>
          </a:p>
          <a:p>
            <a:pPr marL="285750" indent="-285750" algn="l">
              <a:buFont typeface="Wingdings" panose="05000000000000000000" pitchFamily="2" charset="2"/>
              <a:buChar char="§"/>
            </a:pPr>
            <a:endParaRPr lang="fr-FR" dirty="0"/>
          </a:p>
          <a:p>
            <a:pPr marL="285750" indent="-285750" algn="l">
              <a:buFont typeface="Wingdings" panose="05000000000000000000" pitchFamily="2" charset="2"/>
              <a:buChar char="§"/>
            </a:pPr>
            <a:r>
              <a:rPr lang="fr-FR" dirty="0">
                <a:sym typeface="Wingdings" pitchFamily="2" charset="2"/>
              </a:rPr>
              <a:t> Relecture impérative de l’IRM pelvienne en centre expert avec une discussion du dossier en RCP   Sarcome</a:t>
            </a:r>
            <a:endParaRPr lang="fr-FR" dirty="0"/>
          </a:p>
          <a:p>
            <a:endParaRPr lang="fr-FR" dirty="0"/>
          </a:p>
        </p:txBody>
      </p:sp>
    </p:spTree>
    <p:extLst>
      <p:ext uri="{BB962C8B-B14F-4D97-AF65-F5344CB8AC3E}">
        <p14:creationId xmlns:p14="http://schemas.microsoft.com/office/powerpoint/2010/main" val="1117547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960C5F-93A3-3520-9C6F-23A66D5E263C}"/>
              </a:ext>
            </a:extLst>
          </p:cNvPr>
          <p:cNvSpPr>
            <a:spLocks noGrp="1"/>
          </p:cNvSpPr>
          <p:nvPr>
            <p:ph type="title"/>
          </p:nvPr>
        </p:nvSpPr>
        <p:spPr/>
        <p:txBody>
          <a:bodyPr/>
          <a:lstStyle/>
          <a:p>
            <a:r>
              <a:rPr lang="fr-FR" dirty="0"/>
              <a:t>Que va nous apporter la relecture de l’IRM pelvienne ?</a:t>
            </a:r>
          </a:p>
        </p:txBody>
      </p:sp>
      <p:sp>
        <p:nvSpPr>
          <p:cNvPr id="3" name="Espace réservé du contenu 2">
            <a:extLst>
              <a:ext uri="{FF2B5EF4-FFF2-40B4-BE49-F238E27FC236}">
                <a16:creationId xmlns:a16="http://schemas.microsoft.com/office/drawing/2014/main" id="{959ACF21-3B89-F617-FDC9-78F2B4B3200C}"/>
              </a:ext>
            </a:extLst>
          </p:cNvPr>
          <p:cNvSpPr>
            <a:spLocks noGrp="1"/>
          </p:cNvSpPr>
          <p:nvPr>
            <p:ph sz="quarter" idx="10"/>
          </p:nvPr>
        </p:nvSpPr>
        <p:spPr/>
        <p:txBody>
          <a:bodyPr/>
          <a:lstStyle/>
          <a:p>
            <a:pPr marL="285750" indent="-285750">
              <a:buFontTx/>
              <a:buChar char="-"/>
            </a:pPr>
            <a:r>
              <a:rPr lang="fr-FR" dirty="0"/>
              <a:t>Séquence de diffusion différente entre tumeurs sarcomateuses et tumeurs myométriale bénignes</a:t>
            </a:r>
          </a:p>
          <a:p>
            <a:pPr marL="285750" indent="-285750">
              <a:buFontTx/>
              <a:buChar char="-"/>
            </a:pPr>
            <a:endParaRPr lang="fr-FR" dirty="0"/>
          </a:p>
          <a:p>
            <a:pPr marL="1028700" lvl="1">
              <a:buFontTx/>
              <a:buChar char="-"/>
            </a:pPr>
            <a:r>
              <a:rPr lang="fr-FR" dirty="0"/>
              <a:t>Ne pas hésiter à refaire l’IRM pelvienne en centre expert si nécessaire !</a:t>
            </a:r>
          </a:p>
        </p:txBody>
      </p:sp>
    </p:spTree>
    <p:extLst>
      <p:ext uri="{BB962C8B-B14F-4D97-AF65-F5344CB8AC3E}">
        <p14:creationId xmlns:p14="http://schemas.microsoft.com/office/powerpoint/2010/main" val="306514166"/>
      </p:ext>
    </p:extLst>
  </p:cSld>
  <p:clrMapOvr>
    <a:masterClrMapping/>
  </p:clrMapOvr>
</p:sld>
</file>

<file path=ppt/theme/theme1.xml><?xml version="1.0" encoding="utf-8"?>
<a:theme xmlns:a="http://schemas.openxmlformats.org/drawingml/2006/main" name="Conception personnalisé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onception personnalisé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288</TotalTime>
  <Words>853</Words>
  <Application>Microsoft Macintosh PowerPoint</Application>
  <PresentationFormat>Affichage à l'écran (16:9)</PresentationFormat>
  <Paragraphs>68</Paragraphs>
  <Slides>18</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18</vt:i4>
      </vt:variant>
    </vt:vector>
  </HeadingPairs>
  <TitlesOfParts>
    <vt:vector size="25" baseType="lpstr">
      <vt:lpstr>Arial</vt:lpstr>
      <vt:lpstr>Calibri</vt:lpstr>
      <vt:lpstr>ElsevierSansWeb</vt:lpstr>
      <vt:lpstr>Lato</vt:lpstr>
      <vt:lpstr>Wingdings</vt:lpstr>
      <vt:lpstr>Conception personnalisée</vt:lpstr>
      <vt:lpstr>1_Conception personnalisée</vt:lpstr>
      <vt:lpstr>Présentation PowerPoint</vt:lpstr>
      <vt:lpstr>1ère consultation : profil patiente et antécédents </vt:lpstr>
      <vt:lpstr>Histoire de la maladie</vt:lpstr>
      <vt:lpstr>Données de l’examen clinique</vt:lpstr>
      <vt:lpstr>Examens complémentaires</vt:lpstr>
      <vt:lpstr>Epidémiologie : Un fibrome à 17 ans, pas si typique </vt:lpstr>
      <vt:lpstr>S’il s’agit d’un fibrome, faut-il le prendre en charge ?</vt:lpstr>
      <vt:lpstr>Faut t’il évoquer d’autres diagnostics, et sur quelle stratégie thérapeutique s’appuyer ?</vt:lpstr>
      <vt:lpstr>Que va nous apporter la relecture de l’IRM pelvienne ?</vt:lpstr>
      <vt:lpstr>Stratégie thérapeutique envisagée (1)</vt:lpstr>
      <vt:lpstr>Quelle est en 2023, la voie d’abord recommandée, pour une biopsie pour suspicion de sarcome utérin ?</vt:lpstr>
      <vt:lpstr>Stratégie thérapeutique envisagée (2)</vt:lpstr>
      <vt:lpstr>Surveillance de la patiente: évolution des symptômes?</vt:lpstr>
      <vt:lpstr>Surveillance de la patiente: évolution des symptômes?</vt:lpstr>
      <vt:lpstr>Surveillance de la patiente: évolution des symptômes?</vt:lpstr>
      <vt:lpstr>Surveillance de la patiente: évolution des symptômes?</vt:lpstr>
      <vt:lpstr>Conclusions du cas: TAKE HOME MESSAGES</vt:lpstr>
      <vt:lpstr>Références bibliographiques</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YOUR PRESENTATION</dc:title>
  <dc:creator>Arnaud  Saunier</dc:creator>
  <cp:lastModifiedBy>Syad Abdi</cp:lastModifiedBy>
  <cp:revision>35</cp:revision>
  <dcterms:created xsi:type="dcterms:W3CDTF">2019-04-29T10:49:20Z</dcterms:created>
  <dcterms:modified xsi:type="dcterms:W3CDTF">2023-07-16T21:52:25Z</dcterms:modified>
</cp:coreProperties>
</file>